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sldIdLst>
    <p:sldId id="651" r:id="rId2"/>
    <p:sldId id="1543" r:id="rId3"/>
    <p:sldId id="1563" r:id="rId4"/>
    <p:sldId id="1555" r:id="rId5"/>
    <p:sldId id="1560" r:id="rId6"/>
    <p:sldId id="1581" r:id="rId7"/>
    <p:sldId id="1561" r:id="rId8"/>
    <p:sldId id="1562" r:id="rId9"/>
    <p:sldId id="1547" r:id="rId10"/>
    <p:sldId id="290" r:id="rId11"/>
    <p:sldId id="1583" r:id="rId12"/>
    <p:sldId id="1582" r:id="rId13"/>
    <p:sldId id="1584" r:id="rId14"/>
    <p:sldId id="1585" r:id="rId15"/>
    <p:sldId id="1587" r:id="rId16"/>
    <p:sldId id="1566" r:id="rId17"/>
    <p:sldId id="1588" r:id="rId18"/>
    <p:sldId id="1568" r:id="rId19"/>
    <p:sldId id="1565" r:id="rId20"/>
    <p:sldId id="1567" r:id="rId2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teven C Salop" initials="SCS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757" autoAdjust="0"/>
    <p:restoredTop sz="95226" autoAdjust="0"/>
  </p:normalViewPr>
  <p:slideViewPr>
    <p:cSldViewPr snapToGrid="0">
      <p:cViewPr varScale="1">
        <p:scale>
          <a:sx n="70" d="100"/>
          <a:sy n="70" d="100"/>
        </p:scale>
        <p:origin x="381" y="2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-5517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5C6E190-9BC7-4A96-94E8-DB8012F30E1B}" type="datetimeFigureOut">
              <a:rPr lang="en-US" smtClean="0"/>
              <a:t>4/30/2023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D6C53B-968B-425E-95E4-6219C6247E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3189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Google Shape;257;p18:notes">
            <a:extLst>
              <a:ext uri="{FF2B5EF4-FFF2-40B4-BE49-F238E27FC236}">
                <a16:creationId xmlns:a16="http://schemas.microsoft.com/office/drawing/2014/main" id="{027CB8B4-D6BA-4743-AADF-073EBA570B01}"/>
              </a:ext>
            </a:extLst>
          </p:cNvPr>
          <p:cNvSpPr txBox="1"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SzPts val="1400"/>
            </a:pPr>
            <a:endParaRPr lang="en-US" alt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866" name="Google Shape;258;p18:notes">
            <a:extLst>
              <a:ext uri="{FF2B5EF4-FFF2-40B4-BE49-F238E27FC236}">
                <a16:creationId xmlns:a16="http://schemas.microsoft.com/office/drawing/2014/main" id="{4091DCCB-51CD-4AEB-A725-621A05653B00}"/>
              </a:ext>
            </a:extLst>
          </p:cNvPr>
          <p:cNvSpPr>
            <a:spLocks noGrp="1" noRot="1" noChangeAspect="1" noTextEdit="1"/>
          </p:cNvSpPr>
          <p:nvPr>
            <p:ph type="sldImg" idx="2"/>
          </p:nvPr>
        </p:nvSpPr>
        <p:spPr>
          <a:noFill/>
          <a:ln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5352017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Google Shape;257;p18:notes">
            <a:extLst>
              <a:ext uri="{FF2B5EF4-FFF2-40B4-BE49-F238E27FC236}">
                <a16:creationId xmlns:a16="http://schemas.microsoft.com/office/drawing/2014/main" id="{027CB8B4-D6BA-4743-AADF-073EBA570B01}"/>
              </a:ext>
            </a:extLst>
          </p:cNvPr>
          <p:cNvSpPr txBox="1"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SzPts val="1400"/>
            </a:pPr>
            <a:endParaRPr lang="en-US" altLang="en-US" sz="18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866" name="Google Shape;258;p18:notes">
            <a:extLst>
              <a:ext uri="{FF2B5EF4-FFF2-40B4-BE49-F238E27FC236}">
                <a16:creationId xmlns:a16="http://schemas.microsoft.com/office/drawing/2014/main" id="{4091DCCB-51CD-4AEB-A725-621A05653B00}"/>
              </a:ext>
            </a:extLst>
          </p:cNvPr>
          <p:cNvSpPr>
            <a:spLocks noGrp="1" noRot="1" noChangeAspect="1" noTextEdit="1"/>
          </p:cNvSpPr>
          <p:nvPr>
            <p:ph type="sldImg" idx="2"/>
          </p:nvPr>
        </p:nvSpPr>
        <p:spPr>
          <a:noFill/>
          <a:ln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3120532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Google Shape;257;p18:notes">
            <a:extLst>
              <a:ext uri="{FF2B5EF4-FFF2-40B4-BE49-F238E27FC236}">
                <a16:creationId xmlns:a16="http://schemas.microsoft.com/office/drawing/2014/main" id="{027CB8B4-D6BA-4743-AADF-073EBA570B01}"/>
              </a:ext>
            </a:extLst>
          </p:cNvPr>
          <p:cNvSpPr txBox="1"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indent="0" eaLnBrk="1" hangingPunct="1">
              <a:buSzPts val="1400"/>
            </a:pPr>
            <a:endParaRPr lang="en-US" altLang="en-US" sz="18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6866" name="Google Shape;258;p18:notes">
            <a:extLst>
              <a:ext uri="{FF2B5EF4-FFF2-40B4-BE49-F238E27FC236}">
                <a16:creationId xmlns:a16="http://schemas.microsoft.com/office/drawing/2014/main" id="{4091DCCB-51CD-4AEB-A725-621A05653B00}"/>
              </a:ext>
            </a:extLst>
          </p:cNvPr>
          <p:cNvSpPr>
            <a:spLocks noGrp="1" noRot="1" noChangeAspect="1" noTextEdit="1"/>
          </p:cNvSpPr>
          <p:nvPr>
            <p:ph type="sldImg" idx="2"/>
          </p:nvPr>
        </p:nvSpPr>
        <p:spPr>
          <a:noFill/>
          <a:ln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99802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5C2288-7451-41CD-93AD-443FD44FB8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171B404-1889-47C1-BEAB-B6B7877E178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E7FEC5-60BD-4D2B-80D6-280B9C5093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74853E-23E6-4A0F-AFE5-6C039302442C}" type="datetime1">
              <a:rPr lang="en-US" smtClean="0"/>
              <a:t>4/30/2023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A94A02-6AB2-40A4-A592-B96EE2CF98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D77D10-8F92-4D7D-B5A3-EC0D560172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3336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D93C16-A1B1-4952-A84E-53B13DAEBC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6C2AAE-5A48-45BC-B5CE-B1DF5C6300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99EB68-CEBA-46D5-B45B-57D4C57258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73ACF-A208-4521-B73C-997093C9AC3C}" type="datetime1">
              <a:rPr lang="en-US" smtClean="0"/>
              <a:t>4/30/2023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66FD4B-9EC0-44A2-AEDE-8EA2F33966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6295E0-E649-458E-9210-59A9915B00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2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8264E7B-040A-4F84-B4C8-9818B8C9237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6AF009A-E9CB-4D78-B635-3E578912BD0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37D655-94B7-49FC-825F-760E65AE4A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8BA8F1-DCD2-4204-9E33-33163CC949A6}" type="datetime1">
              <a:rPr lang="en-US" smtClean="0"/>
              <a:t>4/30/2023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31DC44-8816-4768-9A20-B5BBE504E5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D31C55-51BC-468F-923B-CB1D39CB4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80743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5497C1-F30D-4A5A-97FA-D466CFE582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D0E6E6-6E81-451A-A29D-200A811B6C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198A3A-E174-4795-B7E1-7D6E296387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66E9E-05D1-4050-8991-EDE32ADF918C}" type="datetime1">
              <a:rPr lang="en-US" smtClean="0"/>
              <a:t>4/30/2023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CB5FAF-2790-44C7-860F-E19EC6D081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2D882-A600-445B-9350-A7AC1A8159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97238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164E59-A3EB-4067-AF15-510AD59756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15016B-1B7F-416C-958D-4F62D921C6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5570CA-1306-484C-911E-23EE74CEF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8AFAD-48C7-4289-B861-46C727AA0328}" type="datetime1">
              <a:rPr lang="en-US" smtClean="0"/>
              <a:t>4/30/2023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B78DEA-73C1-4104-B4AB-6721F8DC93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FCE3EB-64E5-4BBE-94AE-BC3184EBBD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6422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3F9C65-9A8D-4E0F-B111-E76B9648EC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1F6DA8-EA00-4F66-9272-858D3D4C9BF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C8AD9F0-46FE-4F52-BD55-388D7148A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0E7BE3-3B6C-490B-B562-23FC0D260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83C82-1980-4EF7-842E-5D63E275DA61}" type="datetime1">
              <a:rPr lang="en-US" smtClean="0"/>
              <a:t>4/30/2023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1FF701-0C7B-4B60-BBB9-39AC70D49B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2181760-BD00-4C66-A5B0-37AB8FE45E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52440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3A34B5-927E-41C9-B9F4-01FEABEDA9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ED2ABC-717D-4245-B37D-31004514D0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2B48C81-5FF3-4428-AFEB-536DE8C2493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2B2CD48-E86B-4F87-ABAE-0FE2C12D330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561864B-FA70-40AC-AC47-8654ECD674D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E97654A-E5AD-4247-9BB2-C5AB58EA48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4DFFA-578E-4EEC-A821-43421DF960B4}" type="datetime1">
              <a:rPr lang="en-US" smtClean="0"/>
              <a:t>4/30/2023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16884F7-A03D-4D51-A70B-71DC321F2E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8D9CEE7-4745-4D12-855D-4E767F36B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77807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FCF262-AEDA-4240-9145-41DC6FC0ED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AE464B7-AAA2-4C7B-AC86-1AA8B21230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ACFACA-AA30-4EFE-AB07-DB8D1C3926FF}" type="datetime1">
              <a:rPr lang="en-US" smtClean="0"/>
              <a:t>4/30/2023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5154044-6612-491A-A2E9-60B21636ED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4C2E7C-754F-4086-A7C7-249B650EB9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9281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D7DDDCA-692E-457A-A177-6268EAF2D2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395755-3420-4EBC-B10F-16C3BF057CE9}" type="datetime1">
              <a:rPr lang="en-US" smtClean="0"/>
              <a:t>4/30/2023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B256635-A3E1-4520-9788-D3EB521CF9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F030F37-7492-454A-ABFD-AD159C6650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408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7A387-B295-43F2-8935-64BBD2A8CB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DD3A197-10CE-45D7-80A2-1C37493110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082F74E-92D8-4CC1-9451-32F4F074A2C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01A29F-386C-47F8-BDC0-F0C47A6C15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1B1E3-9C87-4955-92F2-85D211CE85A6}" type="datetime1">
              <a:rPr lang="en-US" smtClean="0"/>
              <a:t>4/30/2023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A2C3B5-336D-45E0-9E1A-CC7E09348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1874579-E380-4295-868E-CF5138FC5C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8338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94E0C5-A335-4816-8807-18172C350F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F1F88D3-4883-4B93-9C35-CF741BCF47E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AEA4D8F-0D46-4AA0-991B-434D8972178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D90F90-B1C4-4389-8976-F286201E3A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861725-FCEE-45F4-94DE-D11CE829F413}" type="datetime1">
              <a:rPr lang="en-US" smtClean="0"/>
              <a:t>4/30/2023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2754F75-C085-44EE-B19C-B70D6BFE9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3822BE-9DF0-4ED8-974C-9393E87582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78887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21F0C24-FF52-4F29-B3BF-847913AB4E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CEC7E3-3915-4790-BC81-91618CCCB0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5B455D-4B88-4897-BBE6-DC929F1011E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ED8D34-05D2-46A4-BADD-5D52E54B4851}" type="datetime1">
              <a:rPr lang="en-US" smtClean="0"/>
              <a:t>4/30/2023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D4B5C0-1228-4B0E-84C6-50E8E31939A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A6635C-418B-4E4B-B958-7AE90B2301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A46641-C912-4986-A142-F89CF75FFF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217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6524A4-20CE-4C90-8026-7DFCEEF4DD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55274" y="2414932"/>
            <a:ext cx="9144000" cy="3252443"/>
          </a:xfrm>
        </p:spPr>
        <p:txBody>
          <a:bodyPr>
            <a:normAutofit fontScale="90000"/>
          </a:bodyPr>
          <a:lstStyle/>
          <a:p>
            <a:pPr>
              <a:lnSpc>
                <a:spcPct val="100000"/>
              </a:lnSpc>
            </a:pPr>
            <a:b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b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Topic 8</a:t>
            </a:r>
            <a:b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Facilitating Practices</a:t>
            </a:r>
            <a:b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*(Half class)</a:t>
            </a:r>
            <a:b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b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b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br>
              <a:rPr lang="en-US" sz="3200" dirty="0"/>
            </a:br>
            <a:r>
              <a:rPr lang="en-US" sz="3200" dirty="0"/>
              <a:t>Professor Steven Salop</a:t>
            </a:r>
            <a:br>
              <a:rPr lang="en-US" sz="3200" dirty="0"/>
            </a:br>
            <a:r>
              <a:rPr lang="en-US" sz="3200" dirty="0"/>
              <a:t>Antitrust Econ &amp; Law</a:t>
            </a:r>
            <a:br>
              <a:rPr lang="en-US" sz="3200" dirty="0"/>
            </a:br>
            <a:r>
              <a:rPr lang="en-US" sz="3200" dirty="0"/>
              <a:t>Fall 2021</a:t>
            </a:r>
            <a:br>
              <a:rPr lang="en-US" sz="3600" dirty="0"/>
            </a:br>
            <a:br>
              <a:rPr lang="en-US" sz="3200" dirty="0"/>
            </a:br>
            <a:b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en-US" sz="16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A9CFEFD-76EC-4D1D-9173-CAF0A72B552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67645" y="6740165"/>
            <a:ext cx="10300355" cy="782425"/>
          </a:xfrm>
        </p:spPr>
        <p:txBody>
          <a:bodyPr/>
          <a:lstStyle/>
          <a:p>
            <a:r>
              <a:rPr lang="en-US" dirty="0"/>
              <a:t> 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08E63CE-A94B-4C9C-86EE-B30479696F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747467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1">
            <a:extLst>
              <a:ext uri="{FF2B5EF4-FFF2-40B4-BE49-F238E27FC236}">
                <a16:creationId xmlns:a16="http://schemas.microsoft.com/office/drawing/2014/main" id="{4A4D2367-4F5E-4C49-9330-3E8B7F1A8C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5316" y="1229619"/>
            <a:ext cx="4015409" cy="4770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 Light" panose="020F03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 Light" panose="020F03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 Light" panose="020F03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9pPr>
          </a:lstStyle>
          <a:p>
            <a:pPr algn="ctr"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600" b="1" i="1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American Column &amp; Lumber </a:t>
            </a:r>
            <a:r>
              <a:rPr lang="en-US" altLang="en-US" sz="1600" b="1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(1921)</a:t>
            </a:r>
            <a:endParaRPr lang="en-US" altLang="en-US" sz="1600" dirty="0">
              <a:solidFill>
                <a:srgbClr val="C00000"/>
              </a:solidFill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Members’ market share: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33%</a:t>
            </a:r>
            <a:endParaRPr lang="en-US" altLang="en-US" sz="1400" dirty="0">
              <a:solidFill>
                <a:srgbClr val="C00000"/>
              </a:solidFill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Type of information disseminated by Association (monthly or weekly):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Current price lists</a:t>
            </a:r>
            <a:endParaRPr lang="en-US" altLang="en-US" sz="1400" dirty="0">
              <a:solidFill>
                <a:srgbClr val="C00000"/>
              </a:solidFill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Output data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Inventory data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Data for each sale </a:t>
            </a: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including quantity, price and buyer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Form in which data was disseminated: Company by company.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Distribution of data: to Association members only</a:t>
            </a: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Commentary on trends: Reports to members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proposed future output and pricing levels</a:t>
            </a: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Meetings: Members met monthly or weekly by area for “discussion of all subjects of interest.”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 </a:t>
            </a: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Effects Evidence: Information exchanges raised prices</a:t>
            </a:r>
            <a: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.</a:t>
            </a:r>
            <a:br>
              <a:rPr lang="en-US" altLang="en-US" sz="1400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</a:br>
            <a:endParaRPr lang="en-US" altLang="en-US" sz="1400" dirty="0">
              <a:latin typeface="Cambria" panose="02040503050406030204" pitchFamily="18" charset="0"/>
              <a:ea typeface="MS Mincho" panose="02020609040205080304" pitchFamily="49" charset="-128"/>
              <a:cs typeface="Times New Roman" panose="02020603050405020304" pitchFamily="18" charset="0"/>
            </a:endParaRPr>
          </a:p>
        </p:txBody>
      </p:sp>
      <p:sp>
        <p:nvSpPr>
          <p:cNvPr id="51203" name="TextBox 2">
            <a:extLst>
              <a:ext uri="{FF2B5EF4-FFF2-40B4-BE49-F238E27FC236}">
                <a16:creationId xmlns:a16="http://schemas.microsoft.com/office/drawing/2014/main" id="{34203F54-1D26-4BF0-AD76-1AAF94CDD4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73007" y="1257299"/>
            <a:ext cx="4562475" cy="555228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 Light" panose="020F03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 Light" panose="020F03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 Light" panose="020F03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600" b="1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Maple Flooring </a:t>
            </a:r>
            <a:r>
              <a:rPr lang="en-US" altLang="en-US" sz="1600" b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(1925)</a:t>
            </a:r>
            <a:br>
              <a:rPr lang="en-US" altLang="en-US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Members’ market share: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70%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endParaRPr lang="en-US" alt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Type of information disseminated by Association (at least monthly):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Past sales (no current prices)</a:t>
            </a: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Output data</a:t>
            </a: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Inventory data</a:t>
            </a: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No data on purchasers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 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Form in which data was disseminated: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Aggregated </a:t>
            </a: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on Association-wide basis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(specific sellers not identified).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endParaRPr lang="en-US" alt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en-US" sz="1400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Distribution of data made available to public</a:t>
            </a: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Commentary on trends: No effort to propose future output or pricing levels.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Meetings: Members met regularly, but no record evidence that meetings were occasions to fix prices.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Effects evidence: No evidence that information exchanges raised prices.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Freight book: Provided rates on shipment of flooring from Cadillac, MI to over 5000 destinations in United States.</a:t>
            </a:r>
          </a:p>
          <a:p>
            <a:pPr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 lvl="1">
              <a:lnSpc>
                <a:spcPct val="80000"/>
              </a:lnSpc>
              <a:spcBef>
                <a:spcPct val="0"/>
              </a:spcBef>
              <a:buFont typeface="Symbol" panose="05050102010706020507" pitchFamily="18" charset="2"/>
              <a:buChar char=""/>
            </a:pPr>
            <a:r>
              <a:rPr lang="en-US" alt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No evidence in record that rate book was used to fix prices</a:t>
            </a:r>
            <a:endParaRPr lang="en-US" alt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1204" name="TextBox 3">
            <a:extLst>
              <a:ext uri="{FF2B5EF4-FFF2-40B4-BE49-F238E27FC236}">
                <a16:creationId xmlns:a16="http://schemas.microsoft.com/office/drawing/2014/main" id="{D11EE381-98C0-43A5-AC4C-B4656C50BF3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53450" y="152401"/>
            <a:ext cx="8278869" cy="10772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sz="3200">
                <a:solidFill>
                  <a:schemeClr val="tx1"/>
                </a:solidFill>
                <a:latin typeface="Calibri Light" panose="020F0302020204030204" pitchFamily="34" charset="0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sz="2800">
                <a:solidFill>
                  <a:schemeClr val="tx1"/>
                </a:solidFill>
                <a:latin typeface="Calibri Light" panose="020F0302020204030204" pitchFamily="34" charset="0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sz="2400">
                <a:solidFill>
                  <a:schemeClr val="tx1"/>
                </a:solidFill>
                <a:latin typeface="Calibri Light" panose="020F0302020204030204" pitchFamily="34" charset="0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>
                <a:solidFill>
                  <a:schemeClr val="tx1"/>
                </a:solidFill>
                <a:latin typeface="Calibri Light" panose="020F0302020204030204" pitchFamily="34" charset="0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1800" b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Figure 3-4 </a:t>
            </a:r>
            <a:r>
              <a:rPr lang="en-US" altLang="en-US" sz="1800" b="1" i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(</a:t>
            </a:r>
            <a:r>
              <a:rPr lang="en-US" altLang="en-US" sz="1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p. 406)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800" b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Information Sharing: </a:t>
            </a:r>
            <a:r>
              <a:rPr lang="en-US" altLang="en-US" sz="1800" b="1" i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American Column &amp; Lumber </a:t>
            </a:r>
            <a:r>
              <a:rPr lang="en-US" altLang="en-US" sz="1800" b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and </a:t>
            </a:r>
            <a:r>
              <a:rPr lang="en-US" altLang="en-US" sz="1800" b="1" i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Maple Flooring </a:t>
            </a:r>
            <a:r>
              <a:rPr lang="en-US" altLang="en-US" sz="1800" b="1" dirty="0"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Compared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2800" b="1" i="1" dirty="0">
                <a:solidFill>
                  <a:srgbClr val="0070C0"/>
                </a:solidFill>
                <a:latin typeface="Times New Roman" panose="02020603050405020304" pitchFamily="18" charset="0"/>
                <a:ea typeface="MS Mincho" panose="02020609040205080304" pitchFamily="49" charset="-128"/>
                <a:cs typeface="Times New Roman" panose="02020603050405020304" pitchFamily="18" charset="0"/>
              </a:rPr>
              <a:t>Horizontal Info Sharing Agreements</a:t>
            </a:r>
            <a:endParaRPr lang="en-US" altLang="en-US" sz="2800" i="1" dirty="0">
              <a:solidFill>
                <a:srgbClr val="0070C0"/>
              </a:solidFill>
              <a:latin typeface="Arial" panose="020B0604020202020204" pitchFamily="34" charset="0"/>
              <a:ea typeface="MS Mincho" panose="02020609040205080304" pitchFamily="49" charset="-128"/>
            </a:endParaRP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3433DEA8-2CEC-47AE-84AC-69DBC1AA3D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E49FA7-3D44-41A0-A73B-F27528F0CA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Legal Analysis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60E0AE-E93E-4F4E-9584-CDFA3A23F5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Outcomes </a:t>
            </a:r>
          </a:p>
          <a:p>
            <a:pPr lvl="1"/>
            <a:r>
              <a:rPr lang="en-US" dirty="0"/>
              <a:t>Am Col &amp; Lumber (“hardwood”)– Section 1 violation (seemingly per se)</a:t>
            </a:r>
          </a:p>
          <a:p>
            <a:pPr lvl="1"/>
            <a:r>
              <a:rPr lang="en-US" dirty="0"/>
              <a:t>Maple Flooring (“softwood”) – No violation under </a:t>
            </a:r>
            <a:r>
              <a:rPr lang="en-US" dirty="0" err="1"/>
              <a:t>ROR</a:t>
            </a:r>
            <a:br>
              <a:rPr lang="en-US" dirty="0"/>
            </a:br>
            <a:endParaRPr lang="en-US" dirty="0"/>
          </a:p>
          <a:p>
            <a:r>
              <a:rPr lang="en-US" dirty="0"/>
              <a:t>Why is Am Col &amp; Lumber Different?</a:t>
            </a:r>
          </a:p>
          <a:p>
            <a:pPr lvl="1"/>
            <a:r>
              <a:rPr lang="en-US" dirty="0"/>
              <a:t>Very, very detailed </a:t>
            </a:r>
            <a:r>
              <a:rPr lang="en-US" i="1" dirty="0"/>
              <a:t>current </a:t>
            </a:r>
            <a:r>
              <a:rPr lang="en-US" dirty="0"/>
              <a:t>data on price and sales for </a:t>
            </a:r>
            <a:r>
              <a:rPr lang="en-US" i="1" dirty="0"/>
              <a:t>specific customers</a:t>
            </a:r>
          </a:p>
          <a:p>
            <a:pPr lvl="1"/>
            <a:r>
              <a:rPr lang="en-US" dirty="0"/>
              <a:t>Reports included proposed prices </a:t>
            </a:r>
          </a:p>
          <a:p>
            <a:pPr lvl="1"/>
            <a:r>
              <a:rPr lang="en-US" dirty="0"/>
              <a:t>Data shared only among competitors, not also with customers</a:t>
            </a:r>
          </a:p>
          <a:p>
            <a:pPr lvl="1"/>
            <a:r>
              <a:rPr lang="en-US" dirty="0"/>
              <a:t>Evidence that prices increased</a:t>
            </a:r>
          </a:p>
          <a:p>
            <a:pPr lvl="1"/>
            <a:r>
              <a:rPr lang="en-US" dirty="0"/>
              <a:t>This evidence overcame lower market share (33% for ACL vs 70% for MF)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88AC12-8AC3-4827-96A0-FBDB1BEE1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009470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3C9891-FD76-4447-B1F8-0795ED451A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U.S. v. Container Corp (1969): Information Exchange </a:t>
            </a:r>
            <a:r>
              <a:rPr lang="en-US" sz="2000" i="1" dirty="0">
                <a:solidFill>
                  <a:srgbClr val="00B0F0"/>
                </a:solidFill>
              </a:rPr>
              <a:t>(p. 417)</a:t>
            </a:r>
            <a:endParaRPr lang="en-US" i="1" dirty="0">
              <a:solidFill>
                <a:srgbClr val="00B0F0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CE6095-895A-48E9-BF4B-8848CB9EF24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49400"/>
            <a:ext cx="10515600" cy="4351338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Conduct</a:t>
            </a:r>
          </a:p>
          <a:p>
            <a:pPr lvl="1"/>
            <a:r>
              <a:rPr lang="en-US" dirty="0"/>
              <a:t>Informal exchange of price verification information by pairs of competitors</a:t>
            </a:r>
          </a:p>
          <a:p>
            <a:r>
              <a:rPr lang="en-US" dirty="0"/>
              <a:t>Effects</a:t>
            </a:r>
          </a:p>
          <a:p>
            <a:pPr lvl="1"/>
            <a:r>
              <a:rPr lang="en-US" dirty="0"/>
              <a:t>Conduct took place during demand downturn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Prices became less variable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Conduct likely softened price declines</a:t>
            </a:r>
          </a:p>
          <a:p>
            <a:r>
              <a:rPr lang="en-US" dirty="0"/>
              <a:t>Legal analysis </a:t>
            </a:r>
          </a:p>
          <a:p>
            <a:pPr lvl="1"/>
            <a:r>
              <a:rPr lang="en-US" dirty="0"/>
              <a:t>Quid-pro-quo of exchanges considered proof of agreement</a:t>
            </a:r>
          </a:p>
          <a:p>
            <a:pPr lvl="1"/>
            <a:r>
              <a:rPr lang="en-US" dirty="0"/>
              <a:t>Case attacked the information exchange</a:t>
            </a:r>
          </a:p>
          <a:p>
            <a:pPr lvl="1"/>
            <a:r>
              <a:rPr lang="en-US" dirty="0"/>
              <a:t>Majority (by Douglas) per se treatment, from price “stabilization” as much as price “levels” </a:t>
            </a:r>
          </a:p>
          <a:p>
            <a:pPr lvl="1"/>
            <a:r>
              <a:rPr lang="en-US" dirty="0"/>
              <a:t>Dissent (by Marshall) on grounds that information benefits competition</a:t>
            </a:r>
          </a:p>
          <a:p>
            <a:pPr lvl="1"/>
            <a:r>
              <a:rPr lang="en-US" dirty="0"/>
              <a:t>Concurrence (by Fortas) illegal under rule of reason – interference with competition and price increases</a:t>
            </a:r>
          </a:p>
          <a:p>
            <a:r>
              <a:rPr lang="en-US" dirty="0">
                <a:solidFill>
                  <a:srgbClr val="C00000"/>
                </a:solidFill>
              </a:rPr>
              <a:t>Rule of reason prevails in the next case (</a:t>
            </a:r>
            <a:r>
              <a:rPr lang="en-US" i="1" dirty="0">
                <a:solidFill>
                  <a:srgbClr val="C00000"/>
                </a:solidFill>
              </a:rPr>
              <a:t>Gypsum</a:t>
            </a:r>
            <a:r>
              <a:rPr lang="en-US" dirty="0">
                <a:solidFill>
                  <a:srgbClr val="C00000"/>
                </a:solidFill>
              </a:rPr>
              <a:t>)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DE8245B-7E2C-4048-BC66-D4938BE441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192068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50D64B-0F49-4FAD-A945-D1C45882A0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Are the Possible </a:t>
            </a:r>
            <a:r>
              <a:rPr lang="en-US" i="1" dirty="0"/>
              <a:t>Procompetitive Benefits </a:t>
            </a:r>
            <a:r>
              <a:rPr lang="en-US" dirty="0"/>
              <a:t>of </a:t>
            </a:r>
            <a:br>
              <a:rPr lang="en-US" dirty="0"/>
            </a:br>
            <a:r>
              <a:rPr lang="en-US" dirty="0"/>
              <a:t>Information Exchanges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E09142-B622-4377-B1B3-2442A3108E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62000" y="1660525"/>
            <a:ext cx="10515600" cy="5081798"/>
          </a:xfrm>
        </p:spPr>
        <p:txBody>
          <a:bodyPr>
            <a:normAutofit fontScale="77500" lnSpcReduction="20000"/>
          </a:bodyPr>
          <a:lstStyle/>
          <a:p>
            <a:r>
              <a:rPr lang="en-US" dirty="0"/>
              <a:t>Good consumer information is required for competition </a:t>
            </a:r>
          </a:p>
          <a:p>
            <a:pPr lvl="1"/>
            <a:r>
              <a:rPr lang="en-US" dirty="0"/>
              <a:t>Stock market prices as classic example</a:t>
            </a:r>
          </a:p>
          <a:p>
            <a:pPr lvl="1"/>
            <a:r>
              <a:rPr lang="en-US" dirty="0"/>
              <a:t>If consumers are unaware of alternatives, then a firm effectively becomes monopolist (“informational market power”)</a:t>
            </a:r>
          </a:p>
          <a:p>
            <a:pPr lvl="1"/>
            <a:r>
              <a:rPr lang="en-US" i="1" dirty="0">
                <a:solidFill>
                  <a:srgbClr val="C00000"/>
                </a:solidFill>
              </a:rPr>
              <a:t>But the antitrust cases generally involve exchange of information among competitors,</a:t>
            </a:r>
            <a:br>
              <a:rPr lang="en-US" i="1" dirty="0">
                <a:solidFill>
                  <a:srgbClr val="C00000"/>
                </a:solidFill>
              </a:rPr>
            </a:br>
            <a:r>
              <a:rPr lang="en-US" i="1" dirty="0">
                <a:solidFill>
                  <a:srgbClr val="C00000"/>
                </a:solidFill>
              </a:rPr>
              <a:t>not better information for consumers</a:t>
            </a:r>
          </a:p>
          <a:p>
            <a:r>
              <a:rPr lang="en-US" dirty="0"/>
              <a:t>Less variable prices might improve planning </a:t>
            </a:r>
          </a:p>
          <a:p>
            <a:pPr lvl="1"/>
            <a:r>
              <a:rPr lang="en-US" i="1" dirty="0">
                <a:solidFill>
                  <a:srgbClr val="C00000"/>
                </a:solidFill>
              </a:rPr>
              <a:t>Not necessarily.  Consumers can just stock up when prices are low.</a:t>
            </a:r>
          </a:p>
          <a:p>
            <a:pPr lvl="1"/>
            <a:r>
              <a:rPr lang="en-US" i="1" dirty="0">
                <a:solidFill>
                  <a:srgbClr val="C00000"/>
                </a:solidFill>
              </a:rPr>
              <a:t>And if less variation leads to higher collusive prices, then likely harmful</a:t>
            </a:r>
          </a:p>
          <a:p>
            <a:r>
              <a:rPr lang="en-US" dirty="0"/>
              <a:t>Aggregate production or capacity information more likely beneficial </a:t>
            </a:r>
          </a:p>
          <a:p>
            <a:pPr lvl="1"/>
            <a:r>
              <a:rPr lang="en-US" dirty="0"/>
              <a:t>Measure of market demand and supply can aid planning </a:t>
            </a:r>
          </a:p>
          <a:p>
            <a:pPr lvl="1"/>
            <a:r>
              <a:rPr lang="en-US" i="1" dirty="0">
                <a:solidFill>
                  <a:srgbClr val="C00000"/>
                </a:solidFill>
              </a:rPr>
              <a:t>But -- if data is very current, can help firms distinguish “cheating” from uncontrolled market factors</a:t>
            </a:r>
          </a:p>
          <a:p>
            <a:r>
              <a:rPr lang="en-US" dirty="0"/>
              <a:t>Exchange of </a:t>
            </a:r>
            <a:r>
              <a:rPr lang="en-US" i="1" dirty="0"/>
              <a:t>aggregate </a:t>
            </a:r>
            <a:r>
              <a:rPr lang="en-US" dirty="0"/>
              <a:t>cost information more likely procompetitive</a:t>
            </a:r>
          </a:p>
          <a:p>
            <a:pPr lvl="1"/>
            <a:r>
              <a:rPr lang="en-US" dirty="0"/>
              <a:t>Useful for firms to benchmark their costs</a:t>
            </a:r>
          </a:p>
          <a:p>
            <a:pPr lvl="1"/>
            <a:r>
              <a:rPr lang="en-US" dirty="0"/>
              <a:t>Spur to cost reduction if relatively costs are high</a:t>
            </a:r>
          </a:p>
          <a:p>
            <a:pPr lvl="1"/>
            <a:r>
              <a:rPr lang="en-US" dirty="0"/>
              <a:t>Spur to price reductions to increase share if costs are relatively low</a:t>
            </a:r>
          </a:p>
          <a:p>
            <a:pPr lvl="1"/>
            <a:r>
              <a:rPr lang="en-US" i="1" dirty="0">
                <a:solidFill>
                  <a:srgbClr val="C00000"/>
                </a:solidFill>
              </a:rPr>
              <a:t>But -- Arguably useful for reaching consensus, if costs are similar</a:t>
            </a:r>
          </a:p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CF338E1-1EFA-48DE-9194-A4D88D547E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37526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2B9601-92DC-446C-9C26-FA1A559B21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Poor Information Exchange Reasoning by Circuit Courts</a:t>
            </a:r>
            <a:endParaRPr lang="en-US" sz="3200" i="1" dirty="0">
              <a:solidFill>
                <a:srgbClr val="00B0F0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A66618B-750D-42CE-AF8D-03C7D17D405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i="1" u="sng" dirty="0"/>
              <a:t>Williamson (2003)</a:t>
            </a:r>
            <a:endParaRPr lang="en-US" sz="1800" i="1" u="sng" dirty="0">
              <a:solidFill>
                <a:srgbClr val="00B0F0"/>
              </a:solidFill>
              <a:highlight>
                <a:srgbClr val="FFFF00"/>
              </a:highlight>
            </a:endParaRPr>
          </a:p>
          <a:p>
            <a:r>
              <a:rPr lang="en-US" dirty="0"/>
              <a:t>Plaintiffs litigated as per se price fixing, with information exchange as a component of the conspiracy</a:t>
            </a:r>
          </a:p>
          <a:p>
            <a:r>
              <a:rPr lang="en-US" dirty="0"/>
              <a:t>Court applies rule of reason </a:t>
            </a:r>
          </a:p>
          <a:p>
            <a:r>
              <a:rPr lang="en-US" dirty="0">
                <a:solidFill>
                  <a:srgbClr val="C00000"/>
                </a:solidFill>
              </a:rPr>
              <a:t>Court’s misplaced analysis</a:t>
            </a:r>
          </a:p>
          <a:p>
            <a:pPr lvl="1"/>
            <a:r>
              <a:rPr lang="en-US" dirty="0"/>
              <a:t>Treats information exchange as the “ante” in the “oligopoly poker game”</a:t>
            </a:r>
          </a:p>
          <a:p>
            <a:pPr lvl="1"/>
            <a:r>
              <a:rPr lang="en-US" dirty="0"/>
              <a:t>Appears to ignore that the “game” is to have sufficient information to facilitate pricing coordination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3DBB3F-7A13-4F3C-89F3-7A88EC44025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i="1" u="sng" dirty="0" err="1"/>
              <a:t>Blomkest</a:t>
            </a:r>
            <a:r>
              <a:rPr lang="en-US" i="1" u="sng" dirty="0"/>
              <a:t> </a:t>
            </a:r>
          </a:p>
          <a:p>
            <a:r>
              <a:rPr lang="en-US" dirty="0"/>
              <a:t>Complicated fact situation because involved dumping duties </a:t>
            </a:r>
          </a:p>
          <a:p>
            <a:r>
              <a:rPr lang="en-US" dirty="0">
                <a:solidFill>
                  <a:srgbClr val="C00000"/>
                </a:solidFill>
              </a:rPr>
              <a:t>Majority’s misplaced analysis </a:t>
            </a:r>
          </a:p>
          <a:p>
            <a:pPr lvl="1"/>
            <a:r>
              <a:rPr lang="en-US" dirty="0"/>
              <a:t>Treated price verifications as innocuous because they involved “completed sales”</a:t>
            </a:r>
          </a:p>
          <a:p>
            <a:pPr lvl="1"/>
            <a:r>
              <a:rPr lang="en-US" dirty="0"/>
              <a:t>But ignored the fact that these allowed firm to explain that it was not cheating!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E190B1-25C9-47D2-AB8F-A3A25AF5D0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675281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6E4C4C-4391-4EF7-B375-134B50B7EE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Examples of Other Facilitating Practices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BE3621-5510-4753-83F3-590A685317C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6DB2784-EBCC-439C-8305-13BDB16C32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82042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03A4C3-6559-4C77-8113-F66546D9B3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GE/Westinghouse (1977) </a:t>
            </a:r>
            <a:r>
              <a:rPr lang="en-US" sz="2000" i="1" dirty="0">
                <a:solidFill>
                  <a:srgbClr val="00B0F0"/>
                </a:solidFill>
              </a:rPr>
              <a:t>(pp. 427-29)</a:t>
            </a:r>
            <a:r>
              <a:rPr lang="en-US" sz="3200" dirty="0"/>
              <a:t> </a:t>
            </a:r>
            <a:br>
              <a:rPr lang="en-US" sz="3200" dirty="0"/>
            </a:br>
            <a:r>
              <a:rPr lang="en-US" sz="3200" i="1" dirty="0">
                <a:solidFill>
                  <a:srgbClr val="C00000"/>
                </a:solidFill>
              </a:rPr>
              <a:t>Vertical Agreements </a:t>
            </a:r>
            <a:endParaRPr lang="en-US" sz="3200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F4BBCA-6B47-4358-B6A5-DB38C29349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93409" y="1690688"/>
            <a:ext cx="10515600" cy="5029201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After criminal convictions for price fixing of large-scale electric turbine generators, there was intense competition </a:t>
            </a:r>
          </a:p>
          <a:p>
            <a:pPr lvl="1"/>
            <a:r>
              <a:rPr lang="en-US" dirty="0"/>
              <a:t>The third (smaller) competitor exited the market</a:t>
            </a:r>
          </a:p>
          <a:p>
            <a:r>
              <a:rPr lang="en-US" dirty="0"/>
              <a:t>Then GE got a bright idea to add the following provisions to its contracts with customers</a:t>
            </a:r>
          </a:p>
          <a:p>
            <a:pPr lvl="1"/>
            <a:r>
              <a:rPr lang="en-US" dirty="0"/>
              <a:t>Standardize product definitions and simplify pricing (e.g., flat price per megawatt instead of complex array of prices) </a:t>
            </a:r>
          </a:p>
          <a:p>
            <a:pPr lvl="1"/>
            <a:r>
              <a:rPr lang="en-US" dirty="0"/>
              <a:t>Most favored nations provision (MFN) – If GE reduced price to any other customer in the period between contract signing and delivery (~ 1year), GE would give that lower price to the contracted customer</a:t>
            </a:r>
          </a:p>
          <a:p>
            <a:r>
              <a:rPr lang="en-US" dirty="0">
                <a:solidFill>
                  <a:srgbClr val="C00000"/>
                </a:solidFill>
              </a:rPr>
              <a:t>How this “retroactive” MFN facilitates coordination </a:t>
            </a:r>
          </a:p>
          <a:p>
            <a:pPr lvl="1"/>
            <a:r>
              <a:rPr lang="en-US" dirty="0"/>
              <a:t>Lowering price to a new customer is essentially “taxed” because the lower price differential must be rebated to earlier customers, which reduces the profitability of the “temptation” box </a:t>
            </a:r>
          </a:p>
          <a:p>
            <a:pPr lvl="1"/>
            <a:r>
              <a:rPr lang="en-US" dirty="0"/>
              <a:t>If price reductions must be across-the-board, then rival will find out more quickly</a:t>
            </a:r>
          </a:p>
          <a:p>
            <a:pPr lvl="1"/>
            <a:r>
              <a:rPr lang="en-US" dirty="0"/>
              <a:t>Result: Incentive to discount cheat is reduced </a:t>
            </a:r>
          </a:p>
          <a:p>
            <a:r>
              <a:rPr lang="en-US" dirty="0"/>
              <a:t>Westinghouse followed with the same provisions</a:t>
            </a:r>
          </a:p>
          <a:p>
            <a:r>
              <a:rPr lang="en-US" dirty="0"/>
              <a:t>Legal Outcome: GE &amp; Westinghouse agreed to modification of consent decree to prohibit MFN</a:t>
            </a:r>
          </a:p>
          <a:p>
            <a:r>
              <a:rPr lang="en-US" dirty="0"/>
              <a:t>FTC’s </a:t>
            </a:r>
            <a:r>
              <a:rPr lang="en-US" i="1" dirty="0"/>
              <a:t>Ethyl </a:t>
            </a:r>
            <a:r>
              <a:rPr lang="en-US" dirty="0"/>
              <a:t>and DOJ’s </a:t>
            </a:r>
            <a:r>
              <a:rPr lang="en-US" i="1" dirty="0"/>
              <a:t>Delta Dental </a:t>
            </a:r>
            <a:r>
              <a:rPr lang="en-US" dirty="0"/>
              <a:t>cases also involved MFNs as a collusive facilitating device.  </a:t>
            </a:r>
            <a:r>
              <a:rPr lang="en-US" i="1" dirty="0"/>
              <a:t>(We will discuss MFNs in detail in Topic 26)</a:t>
            </a:r>
            <a:r>
              <a:rPr lang="en-US" dirty="0"/>
              <a:t> 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CD270E7-B207-47CD-87E1-DC6B1687C5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84307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Google Shape;260;p24">
            <a:extLst>
              <a:ext uri="{FF2B5EF4-FFF2-40B4-BE49-F238E27FC236}">
                <a16:creationId xmlns:a16="http://schemas.microsoft.com/office/drawing/2014/main" id="{30C56873-ECFD-49BD-88C3-13B9A66ADE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3478" y="243847"/>
            <a:ext cx="10935093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475" tIns="44450" rIns="90475" bIns="4445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4100"/>
              <a:buFont typeface="Times New Roman" panose="02020603050405020304" pitchFamily="18" charset="0"/>
              <a:buNone/>
            </a:pPr>
            <a:r>
              <a:rPr lang="en-US" altLang="en-US" sz="3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Facilitating Practices </a:t>
            </a:r>
            <a:r>
              <a:rPr lang="en-US" altLang="en-US" sz="32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(Conduct) </a:t>
            </a:r>
            <a:r>
              <a:rPr lang="en-US" altLang="en-US" sz="3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Function Similarly</a:t>
            </a:r>
            <a:endParaRPr lang="en-US" altLang="en-US" sz="1050" dirty="0">
              <a:solidFill>
                <a:schemeClr val="tx1"/>
              </a:solidFill>
            </a:endParaRPr>
          </a:p>
        </p:txBody>
      </p:sp>
      <p:sp>
        <p:nvSpPr>
          <p:cNvPr id="261" name="Google Shape;261;p24">
            <a:extLst>
              <a:ext uri="{FF2B5EF4-FFF2-40B4-BE49-F238E27FC236}">
                <a16:creationId xmlns:a16="http://schemas.microsoft.com/office/drawing/2014/main" id="{9926A168-4957-4448-8365-F9EA32C713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01658" y="1021461"/>
            <a:ext cx="11591563" cy="1077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>
              <a:lnSpc>
                <a:spcPct val="90000"/>
              </a:lnSpc>
              <a:buSzPts val="3200"/>
            </a:pPr>
            <a:r>
              <a:rPr lang="en-US" altLang="en-US" sz="2400" i="1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Facilitating Practices also </a:t>
            </a:r>
            <a:r>
              <a:rPr lang="en-US" altLang="en-US" sz="2400" i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can reduce/undo temptation to cheat in the same 3 basic ways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Reduce time spent in temptation by speeding “detection” and “ response (“punishment”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Reduce profits earned during period in temptation box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Allow less time in sucker box if rival gives in to temptation</a:t>
            </a:r>
            <a:b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</a:br>
            <a:endParaRPr lang="en-US" altLang="en-US" sz="2400" i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eaLnBrk="1" hangingPunct="1">
              <a:lnSpc>
                <a:spcPct val="90000"/>
              </a:lnSpc>
              <a:buSzPts val="3200"/>
            </a:pPr>
            <a:r>
              <a:rPr lang="en-US" altLang="en-US" sz="2800" b="1" i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Practices might be adopted by agreement, tacit coordination or unilateral </a:t>
            </a:r>
            <a:endParaRPr lang="en-US" altLang="en-US" sz="2800" b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35847" name="Google Shape;280;p24">
            <a:extLst>
              <a:ext uri="{FF2B5EF4-FFF2-40B4-BE49-F238E27FC236}">
                <a16:creationId xmlns:a16="http://schemas.microsoft.com/office/drawing/2014/main" id="{9285483E-E24D-401C-81AD-EDF88012454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93499" y="3564819"/>
            <a:ext cx="108585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eaLnBrk="1" hangingPunct="1">
              <a:buClr>
                <a:srgbClr val="990000"/>
              </a:buClr>
              <a:buSzPts val="2800"/>
              <a:buFont typeface="Times New Roman" panose="02020603050405020304" pitchFamily="18" charset="0"/>
              <a:buNone/>
            </a:pPr>
            <a:r>
              <a:rPr lang="en-US" altLang="en-US" sz="28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High</a:t>
            </a:r>
            <a:endParaRPr lang="en-US" altLang="en-US" dirty="0"/>
          </a:p>
        </p:txBody>
      </p:sp>
      <p:sp>
        <p:nvSpPr>
          <p:cNvPr id="35851" name="Google Shape;284;p24">
            <a:extLst>
              <a:ext uri="{FF2B5EF4-FFF2-40B4-BE49-F238E27FC236}">
                <a16:creationId xmlns:a16="http://schemas.microsoft.com/office/drawing/2014/main" id="{74D4CF04-CB70-4362-8071-605764C7DA7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13225" y="5062538"/>
            <a:ext cx="2895600" cy="1554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SzPts val="3200"/>
              <a:buFont typeface="Times New Roman" panose="02020603050405020304" pitchFamily="18" charset="0"/>
              <a:buNone/>
            </a:pPr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algn="ctr" eaLnBrk="1" hangingPunct="1">
              <a:buSzPts val="3200"/>
              <a:buFont typeface="Times New Roman" panose="02020603050405020304" pitchFamily="18" charset="0"/>
              <a:buNone/>
            </a:pPr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eaLnBrk="1" hangingPunct="1"/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35852" name="Google Shape;285;p24">
            <a:extLst>
              <a:ext uri="{FF2B5EF4-FFF2-40B4-BE49-F238E27FC236}">
                <a16:creationId xmlns:a16="http://schemas.microsoft.com/office/drawing/2014/main" id="{AB76172B-AA75-4124-81AE-1D9756501A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00451" y="4059966"/>
            <a:ext cx="25908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3600"/>
              <a:buFont typeface="Times New Roman" panose="02020603050405020304" pitchFamily="18" charset="0"/>
              <a:buNone/>
            </a:pPr>
            <a:r>
              <a:rPr lang="en-US" altLang="en-US" sz="36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$20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, </a:t>
            </a:r>
            <a:r>
              <a:rPr lang="en-US" altLang="en-US" sz="36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$170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 </a:t>
            </a:r>
            <a:endParaRPr lang="en-US" altLang="en-US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587EC716-C5CA-4265-9980-BA395D882C2A}"/>
              </a:ext>
            </a:extLst>
          </p:cNvPr>
          <p:cNvGrpSpPr/>
          <p:nvPr/>
        </p:nvGrpSpPr>
        <p:grpSpPr>
          <a:xfrm>
            <a:off x="2369580" y="3265551"/>
            <a:ext cx="5960721" cy="2837657"/>
            <a:chOff x="2657475" y="2092325"/>
            <a:chExt cx="5960721" cy="2837657"/>
          </a:xfrm>
        </p:grpSpPr>
        <p:grpSp>
          <p:nvGrpSpPr>
            <p:cNvPr id="35843" name="Google Shape;262;p24">
              <a:extLst>
                <a:ext uri="{FF2B5EF4-FFF2-40B4-BE49-F238E27FC236}">
                  <a16:creationId xmlns:a16="http://schemas.microsoft.com/office/drawing/2014/main" id="{6253247F-130A-4846-A61C-6D5A0CFF919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72280" y="3013870"/>
              <a:ext cx="4545916" cy="1916112"/>
              <a:chOff x="-4762" y="-4762"/>
              <a:chExt cx="5838825" cy="3756025"/>
            </a:xfrm>
          </p:grpSpPr>
          <p:grpSp>
            <p:nvGrpSpPr>
              <p:cNvPr id="35860" name="Google Shape;263;p24">
                <a:extLst>
                  <a:ext uri="{FF2B5EF4-FFF2-40B4-BE49-F238E27FC236}">
                    <a16:creationId xmlns:a16="http://schemas.microsoft.com/office/drawing/2014/main" id="{E9124E8D-BEA9-4FCD-96A7-69BE5CB97C9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0" y="0"/>
                <a:ext cx="5829300" cy="3746500"/>
                <a:chOff x="0" y="0"/>
                <a:chExt cx="5829300" cy="3746500"/>
              </a:xfrm>
            </p:grpSpPr>
            <p:grpSp>
              <p:nvGrpSpPr>
                <p:cNvPr id="35862" name="Google Shape;264;p24">
                  <a:extLst>
                    <a:ext uri="{FF2B5EF4-FFF2-40B4-BE49-F238E27FC236}">
                      <a16:creationId xmlns:a16="http://schemas.microsoft.com/office/drawing/2014/main" id="{F9827281-0B1D-49A5-A992-FCC161B2488B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0" y="0"/>
                  <a:ext cx="2914650" cy="1873250"/>
                  <a:chOff x="0" y="0"/>
                  <a:chExt cx="2914650" cy="1873250"/>
                </a:xfrm>
              </p:grpSpPr>
              <p:sp>
                <p:nvSpPr>
                  <p:cNvPr id="35872" name="Google Shape;265;p24">
                    <a:extLst>
                      <a:ext uri="{FF2B5EF4-FFF2-40B4-BE49-F238E27FC236}">
                        <a16:creationId xmlns:a16="http://schemas.microsoft.com/office/drawing/2014/main" id="{A618DC2C-ABEB-44B6-8967-865EB6614BB2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68262" y="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1800"/>
                      <a:buFont typeface="Times New Roman" panose="02020603050405020304" pitchFamily="18" charset="0"/>
                      <a:buNone/>
                    </a:pPr>
                    <a:r>
                      <a:rPr lang="en-US" altLang="en-US" sz="1800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18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73" name="Google Shape;266;p24">
                    <a:extLst>
                      <a:ext uri="{FF2B5EF4-FFF2-40B4-BE49-F238E27FC236}">
                        <a16:creationId xmlns:a16="http://schemas.microsoft.com/office/drawing/2014/main" id="{90752180-B4C8-4F35-BC19-7FFF35E986A5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0" y="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grpSp>
              <p:nvGrpSpPr>
                <p:cNvPr id="35863" name="Google Shape;267;p24">
                  <a:extLst>
                    <a:ext uri="{FF2B5EF4-FFF2-40B4-BE49-F238E27FC236}">
                      <a16:creationId xmlns:a16="http://schemas.microsoft.com/office/drawing/2014/main" id="{80D086BD-8DAD-456C-9F9E-40C6141435B9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914650" y="0"/>
                  <a:ext cx="2914650" cy="1873250"/>
                  <a:chOff x="2914650" y="0"/>
                  <a:chExt cx="2914650" cy="1873250"/>
                </a:xfrm>
              </p:grpSpPr>
              <p:sp>
                <p:nvSpPr>
                  <p:cNvPr id="35870" name="Google Shape;268;p24">
                    <a:extLst>
                      <a:ext uri="{FF2B5EF4-FFF2-40B4-BE49-F238E27FC236}">
                        <a16:creationId xmlns:a16="http://schemas.microsoft.com/office/drawing/2014/main" id="{FC51EB43-48F7-4425-90C6-E2222F59E024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82912" y="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0" tIns="0" rIns="0" bIns="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3600"/>
                      <a:buFont typeface="Times New Roman" panose="02020603050405020304" pitchFamily="18" charset="0"/>
                      <a:buNone/>
                    </a:pPr>
                    <a:r>
                      <a:rPr lang="en-US" altLang="en-US" sz="3600" b="1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3600" b="1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71" name="Google Shape;269;p24">
                    <a:extLst>
                      <a:ext uri="{FF2B5EF4-FFF2-40B4-BE49-F238E27FC236}">
                        <a16:creationId xmlns:a16="http://schemas.microsoft.com/office/drawing/2014/main" id="{1901498B-C994-4D43-8F36-9E9FAF928C29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14650" y="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grpSp>
              <p:nvGrpSpPr>
                <p:cNvPr id="35864" name="Google Shape;270;p24">
                  <a:extLst>
                    <a:ext uri="{FF2B5EF4-FFF2-40B4-BE49-F238E27FC236}">
                      <a16:creationId xmlns:a16="http://schemas.microsoft.com/office/drawing/2014/main" id="{D5811FA9-988E-4FB6-8F82-8118289DAD5F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0" y="1873250"/>
                  <a:ext cx="2914650" cy="1873250"/>
                  <a:chOff x="0" y="1873250"/>
                  <a:chExt cx="2914650" cy="1873250"/>
                </a:xfrm>
              </p:grpSpPr>
              <p:sp>
                <p:nvSpPr>
                  <p:cNvPr id="35868" name="Google Shape;271;p24">
                    <a:extLst>
                      <a:ext uri="{FF2B5EF4-FFF2-40B4-BE49-F238E27FC236}">
                        <a16:creationId xmlns:a16="http://schemas.microsoft.com/office/drawing/2014/main" id="{FFECB367-7D71-445E-B5BC-2B5EBA3F1804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68262" y="187325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1800"/>
                      <a:buFont typeface="Times New Roman" panose="02020603050405020304" pitchFamily="18" charset="0"/>
                      <a:buNone/>
                    </a:pPr>
                    <a:r>
                      <a:rPr lang="en-US" altLang="en-US" sz="1800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18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69" name="Google Shape;272;p24">
                    <a:extLst>
                      <a:ext uri="{FF2B5EF4-FFF2-40B4-BE49-F238E27FC236}">
                        <a16:creationId xmlns:a16="http://schemas.microsoft.com/office/drawing/2014/main" id="{490874C5-2BDE-4F18-A1CA-6326B3B0BBA5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0" y="187325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grpSp>
              <p:nvGrpSpPr>
                <p:cNvPr id="35865" name="Google Shape;273;p24">
                  <a:extLst>
                    <a:ext uri="{FF2B5EF4-FFF2-40B4-BE49-F238E27FC236}">
                      <a16:creationId xmlns:a16="http://schemas.microsoft.com/office/drawing/2014/main" id="{D48ACEEF-36E3-4957-92BD-019E9365624A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914650" y="1873250"/>
                  <a:ext cx="2914650" cy="1873250"/>
                  <a:chOff x="2914650" y="1873250"/>
                  <a:chExt cx="2914650" cy="1873250"/>
                </a:xfrm>
              </p:grpSpPr>
              <p:sp>
                <p:nvSpPr>
                  <p:cNvPr id="35866" name="Google Shape;274;p24">
                    <a:extLst>
                      <a:ext uri="{FF2B5EF4-FFF2-40B4-BE49-F238E27FC236}">
                        <a16:creationId xmlns:a16="http://schemas.microsoft.com/office/drawing/2014/main" id="{DE11D259-2FF9-496D-8D25-3AD9741686CC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82912" y="187325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2400"/>
                      <a:buFont typeface="Times New Roman" panose="02020603050405020304" pitchFamily="18" charset="0"/>
                      <a:buNone/>
                    </a:pPr>
                    <a:r>
                      <a:rPr lang="en-US" altLang="en-US" sz="2400" b="1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algn="ctr" eaLnBrk="1" hangingPunct="1">
                      <a:buSzPts val="1800"/>
                      <a:buFont typeface="Times New Roman" panose="02020603050405020304" pitchFamily="18" charset="0"/>
                      <a:buNone/>
                    </a:pPr>
                    <a:r>
                      <a:rPr lang="en-US" altLang="en-US" sz="1800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18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67" name="Google Shape;275;p24">
                    <a:extLst>
                      <a:ext uri="{FF2B5EF4-FFF2-40B4-BE49-F238E27FC236}">
                        <a16:creationId xmlns:a16="http://schemas.microsoft.com/office/drawing/2014/main" id="{FECCA75B-BF69-4F0C-8A32-16DF7416C285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14650" y="187325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</p:grpSp>
          <p:sp>
            <p:nvSpPr>
              <p:cNvPr id="35861" name="Google Shape;276;p24">
                <a:extLst>
                  <a:ext uri="{FF2B5EF4-FFF2-40B4-BE49-F238E27FC236}">
                    <a16:creationId xmlns:a16="http://schemas.microsoft.com/office/drawing/2014/main" id="{4B4109A7-362A-4251-B121-B7FA906B5E7E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-4762" y="-4762"/>
                <a:ext cx="5838825" cy="3756025"/>
              </a:xfrm>
              <a:prstGeom prst="rect">
                <a:avLst/>
              </a:prstGeom>
              <a:noFill/>
              <a:ln w="9525">
                <a:solidFill>
                  <a:srgbClr val="A0A0A0"/>
                </a:solidFill>
                <a:miter lim="800000"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91425" tIns="45700" rIns="91425" bIns="45700"/>
              <a:lstStyle>
                <a:lvl1pPr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1pPr>
                <a:lvl2pPr marL="742950" indent="-28575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2pPr>
                <a:lvl3pPr marL="11430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3pPr>
                <a:lvl4pPr marL="16002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4pPr>
                <a:lvl5pPr marL="20574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altLang="en-US" sz="240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endParaRPr>
              </a:p>
            </p:txBody>
          </p:sp>
        </p:grpSp>
        <p:sp>
          <p:nvSpPr>
            <p:cNvPr id="35844" name="Google Shape;277;p24">
              <a:extLst>
                <a:ext uri="{FF2B5EF4-FFF2-40B4-BE49-F238E27FC236}">
                  <a16:creationId xmlns:a16="http://schemas.microsoft.com/office/drawing/2014/main" id="{B3F36941-2AD2-4E40-AC99-2E6D26DE37C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133732" y="2092325"/>
              <a:ext cx="2807186" cy="6413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990000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Firm 2</a:t>
              </a:r>
              <a:endParaRPr lang="en-US" altLang="en-US" dirty="0"/>
            </a:p>
          </p:txBody>
        </p:sp>
        <p:sp>
          <p:nvSpPr>
            <p:cNvPr id="35845" name="Google Shape;278;p24">
              <a:extLst>
                <a:ext uri="{FF2B5EF4-FFF2-40B4-BE49-F238E27FC236}">
                  <a16:creationId xmlns:a16="http://schemas.microsoft.com/office/drawing/2014/main" id="{DA6DCB8D-A717-4508-B546-01FE85DA8EF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 rot="16200000">
              <a:off x="2178050" y="3751263"/>
              <a:ext cx="1600200" cy="6413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Firm 1</a:t>
              </a:r>
              <a:endParaRPr lang="en-US" altLang="en-US"/>
            </a:p>
          </p:txBody>
        </p:sp>
        <p:sp>
          <p:nvSpPr>
            <p:cNvPr id="35846" name="Google Shape;279;p24">
              <a:extLst>
                <a:ext uri="{FF2B5EF4-FFF2-40B4-BE49-F238E27FC236}">
                  <a16:creationId xmlns:a16="http://schemas.microsoft.com/office/drawing/2014/main" id="{8375755F-0C5B-4EDF-8B2F-5DF36EC2FFF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92880" y="3328988"/>
              <a:ext cx="2707640" cy="646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$100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, </a:t>
              </a: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$100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 </a:t>
              </a:r>
              <a:endParaRPr lang="en-US" altLang="en-US" dirty="0"/>
            </a:p>
          </p:txBody>
        </p:sp>
        <p:sp>
          <p:nvSpPr>
            <p:cNvPr id="35848" name="Google Shape;281;p24">
              <a:extLst>
                <a:ext uri="{FF2B5EF4-FFF2-40B4-BE49-F238E27FC236}">
                  <a16:creationId xmlns:a16="http://schemas.microsoft.com/office/drawing/2014/main" id="{8DA8A947-42AD-4DD8-81BD-3F301BA9A34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668192" y="2590801"/>
              <a:ext cx="1513092" cy="5191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990000"/>
                </a:buClr>
                <a:buSzPts val="2800"/>
                <a:buFont typeface="Times New Roman" panose="02020603050405020304" pitchFamily="18" charset="0"/>
                <a:buNone/>
              </a:pPr>
              <a:r>
                <a:rPr lang="en-US" altLang="en-US" sz="2800" b="1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Low</a:t>
              </a:r>
              <a:endParaRPr lang="en-US" altLang="en-US"/>
            </a:p>
          </p:txBody>
        </p:sp>
        <p:sp>
          <p:nvSpPr>
            <p:cNvPr id="35849" name="Google Shape;282;p24">
              <a:extLst>
                <a:ext uri="{FF2B5EF4-FFF2-40B4-BE49-F238E27FC236}">
                  <a16:creationId xmlns:a16="http://schemas.microsoft.com/office/drawing/2014/main" id="{24782CE7-A477-4A6C-8F29-8143E4C2CD7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259138" y="3335338"/>
              <a:ext cx="1009650" cy="519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eaLnBrk="1" hangingPunct="1">
                <a:buClr>
                  <a:srgbClr val="000099"/>
                </a:buClr>
                <a:buSzPts val="2800"/>
                <a:buFont typeface="Times New Roman" panose="02020603050405020304" pitchFamily="18" charset="0"/>
                <a:buNone/>
              </a:pPr>
              <a:r>
                <a:rPr lang="en-US" altLang="en-US" sz="2800" b="1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High</a:t>
              </a:r>
              <a:endParaRPr lang="en-US" altLang="en-US"/>
            </a:p>
          </p:txBody>
        </p:sp>
        <p:sp>
          <p:nvSpPr>
            <p:cNvPr id="35850" name="Google Shape;283;p24">
              <a:extLst>
                <a:ext uri="{FF2B5EF4-FFF2-40B4-BE49-F238E27FC236}">
                  <a16:creationId xmlns:a16="http://schemas.microsoft.com/office/drawing/2014/main" id="{B7CDEB6F-68DA-4CCE-B444-6EFA04FD705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40063" y="4259263"/>
              <a:ext cx="1447800" cy="519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2800"/>
                <a:buFont typeface="Times New Roman" panose="02020603050405020304" pitchFamily="18" charset="0"/>
                <a:buNone/>
              </a:pPr>
              <a:r>
                <a:rPr lang="en-US" altLang="en-US" sz="2800" b="1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Low</a:t>
              </a:r>
              <a:endParaRPr lang="en-US" altLang="en-US"/>
            </a:p>
          </p:txBody>
        </p:sp>
        <p:sp>
          <p:nvSpPr>
            <p:cNvPr id="35853" name="Google Shape;286;p24">
              <a:extLst>
                <a:ext uri="{FF2B5EF4-FFF2-40B4-BE49-F238E27FC236}">
                  <a16:creationId xmlns:a16="http://schemas.microsoft.com/office/drawing/2014/main" id="{72E33E39-9890-4BA8-8983-23E8F0A7864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65905" y="4195763"/>
              <a:ext cx="2707640" cy="646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$170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, </a:t>
              </a: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$20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 </a:t>
              </a:r>
              <a:endParaRPr lang="en-US" altLang="en-US" dirty="0"/>
            </a:p>
          </p:txBody>
        </p:sp>
      </p:grpSp>
      <p:sp>
        <p:nvSpPr>
          <p:cNvPr id="35854" name="Google Shape;287;p24">
            <a:extLst>
              <a:ext uri="{FF2B5EF4-FFF2-40B4-BE49-F238E27FC236}">
                <a16:creationId xmlns:a16="http://schemas.microsoft.com/office/drawing/2014/main" id="{A74CFDC8-2A1F-44CD-B6D8-5E1561132A9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12151" y="4979427"/>
            <a:ext cx="2590800" cy="64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3600"/>
              <a:buFont typeface="Times New Roman" panose="02020603050405020304" pitchFamily="18" charset="0"/>
              <a:buNone/>
            </a:pPr>
            <a:r>
              <a:rPr lang="en-US" altLang="en-US" sz="36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$50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, </a:t>
            </a:r>
            <a:r>
              <a:rPr lang="en-US" altLang="en-US" sz="36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$50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 </a:t>
            </a:r>
            <a:endParaRPr lang="en-US" altLang="en-US" dirty="0"/>
          </a:p>
        </p:txBody>
      </p:sp>
      <p:sp>
        <p:nvSpPr>
          <p:cNvPr id="289" name="Google Shape;289;p24">
            <a:extLst>
              <a:ext uri="{FF2B5EF4-FFF2-40B4-BE49-F238E27FC236}">
                <a16:creationId xmlns:a16="http://schemas.microsoft.com/office/drawing/2014/main" id="{2449A49E-6AC8-4419-B8B3-C958CC34434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5988" y="5453243"/>
            <a:ext cx="11827233" cy="14208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lnSpc>
                <a:spcPct val="90000"/>
              </a:lnSpc>
              <a:buSzPts val="3200"/>
              <a:buFont typeface="Times New Roman" panose="02020603050405020304" pitchFamily="18" charset="0"/>
              <a:buNone/>
            </a:pPr>
            <a:endParaRPr lang="en-US" altLang="en-US" sz="1200" dirty="0"/>
          </a:p>
        </p:txBody>
      </p:sp>
      <p:sp>
        <p:nvSpPr>
          <p:cNvPr id="293" name="Google Shape;293;p24">
            <a:extLst>
              <a:ext uri="{FF2B5EF4-FFF2-40B4-BE49-F238E27FC236}">
                <a16:creationId xmlns:a16="http://schemas.microsoft.com/office/drawing/2014/main" id="{CEAEFD7C-5CFF-4301-9DB5-C044B94198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13194" y="4352773"/>
            <a:ext cx="2136037" cy="838200"/>
          </a:xfrm>
          <a:prstGeom prst="ellipse">
            <a:avLst/>
          </a:prstGeom>
          <a:noFill/>
          <a:ln w="76200">
            <a:solidFill>
              <a:srgbClr val="FF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25" tIns="45700" rIns="91425" bIns="45700" anchor="ctr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eaLnBrk="1" hangingPunct="1"/>
            <a:endParaRPr lang="en-US" altLang="en-US" sz="2400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177C498E-1B3A-4A24-AAD3-2D09CE740D89}"/>
              </a:ext>
            </a:extLst>
          </p:cNvPr>
          <p:cNvCxnSpPr/>
          <p:nvPr/>
        </p:nvCxnSpPr>
        <p:spPr>
          <a:xfrm flipV="1">
            <a:off x="4435660" y="5125666"/>
            <a:ext cx="658627" cy="62457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E2C05AB7-4D00-4B2A-BE5D-6A1DC5633873}"/>
              </a:ext>
            </a:extLst>
          </p:cNvPr>
          <p:cNvCxnSpPr>
            <a:cxnSpLocks/>
          </p:cNvCxnSpPr>
          <p:nvPr/>
        </p:nvCxnSpPr>
        <p:spPr>
          <a:xfrm>
            <a:off x="4322476" y="5073745"/>
            <a:ext cx="816632" cy="6998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ABD992ED-42EA-4DF6-BE29-81350B355D99}"/>
              </a:ext>
            </a:extLst>
          </p:cNvPr>
          <p:cNvSpPr txBox="1"/>
          <p:nvPr/>
        </p:nvSpPr>
        <p:spPr>
          <a:xfrm>
            <a:off x="4359685" y="5814378"/>
            <a:ext cx="114948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rgbClr val="002060"/>
                </a:solidFill>
              </a:rPr>
              <a:t>$90</a:t>
            </a:r>
            <a:endParaRPr lang="en-US" b="1" dirty="0">
              <a:solidFill>
                <a:srgbClr val="002060"/>
              </a:solidFill>
            </a:endParaRP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43C3A7B7-B8FE-4539-AC8E-4E541FB47B2B}"/>
              </a:ext>
            </a:extLst>
          </p:cNvPr>
          <p:cNvCxnSpPr/>
          <p:nvPr/>
        </p:nvCxnSpPr>
        <p:spPr>
          <a:xfrm flipV="1">
            <a:off x="7477896" y="4059807"/>
            <a:ext cx="658627" cy="62457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083A41EB-7604-4AD2-8EA8-A9CA291BEC22}"/>
              </a:ext>
            </a:extLst>
          </p:cNvPr>
          <p:cNvCxnSpPr>
            <a:cxnSpLocks/>
          </p:cNvCxnSpPr>
          <p:nvPr/>
        </p:nvCxnSpPr>
        <p:spPr>
          <a:xfrm>
            <a:off x="7412721" y="3969003"/>
            <a:ext cx="816632" cy="6998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2EEA6101-5AED-4E04-B966-A5681569BEBD}"/>
              </a:ext>
            </a:extLst>
          </p:cNvPr>
          <p:cNvSpPr txBox="1"/>
          <p:nvPr/>
        </p:nvSpPr>
        <p:spPr>
          <a:xfrm>
            <a:off x="8292273" y="4048445"/>
            <a:ext cx="114948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accent2">
                    <a:lumMod val="50000"/>
                  </a:schemeClr>
                </a:solidFill>
              </a:rPr>
              <a:t>$90</a:t>
            </a:r>
            <a:endParaRPr lang="en-US" b="1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569BBEC3-E2A3-4F23-BBCB-4AC2BB7BB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215210"/>
      </p:ext>
    </p:extLst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C3C877-B10C-4FB9-B150-CAB03BB2E4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Looking Ahead: Further Analysis of MFNs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4928D2-B813-4C05-8475-AF32EC0C32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“Most favored nation” (MFN) contractual provisions can facilitate collusion</a:t>
            </a:r>
          </a:p>
          <a:p>
            <a:r>
              <a:rPr lang="en-US" sz="2400" dirty="0"/>
              <a:t>MFNs also can be exclusionary by raising barriers to entry by low cost or innovative firms </a:t>
            </a:r>
          </a:p>
          <a:p>
            <a:r>
              <a:rPr lang="en-US" sz="2400" dirty="0"/>
              <a:t>Apple eBooks case involved a “retail MFN” We will study retail and other MFNs in more detail in Topic 26 (including their role in </a:t>
            </a:r>
            <a:r>
              <a:rPr lang="en-US" sz="2400" i="1" dirty="0"/>
              <a:t>American Express</a:t>
            </a:r>
            <a:r>
              <a:rPr lang="en-US" sz="2400" dirty="0"/>
              <a:t>).</a:t>
            </a:r>
          </a:p>
          <a:p>
            <a:endParaRPr lang="en-US" sz="24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705782-9B45-47A9-81A2-123600EED4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77066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374DD3-6E92-4078-BC4A-F8BF009D3D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7456" y="75185"/>
            <a:ext cx="11061569" cy="1325563"/>
          </a:xfrm>
        </p:spPr>
        <p:txBody>
          <a:bodyPr>
            <a:normAutofit/>
          </a:bodyPr>
          <a:lstStyle/>
          <a:p>
            <a:r>
              <a:rPr lang="en-US" sz="3200" dirty="0"/>
              <a:t>Invitation to Collude: American Airlines (1984) </a:t>
            </a:r>
            <a:r>
              <a:rPr lang="en-US" sz="2000" i="1" dirty="0">
                <a:solidFill>
                  <a:srgbClr val="00B0F0"/>
                </a:solidFill>
              </a:rPr>
              <a:t>(p. 422)</a:t>
            </a:r>
            <a:br>
              <a:rPr lang="en-US" sz="3200" dirty="0"/>
            </a:br>
            <a:r>
              <a:rPr lang="en-US" sz="3200" i="1" dirty="0">
                <a:solidFill>
                  <a:srgbClr val="C00000"/>
                </a:solidFill>
              </a:rPr>
              <a:t>Unilateral Conduct – No Agreement</a:t>
            </a:r>
            <a:endParaRPr lang="en-US" sz="3200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7866BC-9B16-4233-9708-94B33E1CE8B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3400" y="1329931"/>
            <a:ext cx="5419725" cy="5391151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</a:pPr>
            <a:r>
              <a:rPr lang="en-US" sz="1800" dirty="0"/>
              <a:t>The real-world phone call, audio taped by </a:t>
            </a:r>
            <a:r>
              <a:rPr lang="en-US" sz="1800" dirty="0" err="1"/>
              <a:t>Braniff</a:t>
            </a:r>
            <a:r>
              <a:rPr lang="en-US" sz="1800" dirty="0"/>
              <a:t> </a:t>
            </a:r>
            <a:r>
              <a:rPr lang="en-US" sz="1800" i="1" dirty="0">
                <a:solidFill>
                  <a:schemeClr val="accent1"/>
                </a:solidFill>
              </a:rPr>
              <a:t>(p.420)</a:t>
            </a:r>
          </a:p>
          <a:p>
            <a:pPr lvl="1">
              <a:lnSpc>
                <a:spcPct val="110000"/>
              </a:lnSpc>
            </a:pPr>
            <a:r>
              <a:rPr lang="en-US" sz="1600" i="1" dirty="0"/>
              <a:t>AA CEO</a:t>
            </a:r>
            <a:r>
              <a:rPr lang="en-US" sz="1600" dirty="0"/>
              <a:t>: “Raise your goddam fares 20%. I’ll raise mine the next morning”</a:t>
            </a:r>
          </a:p>
          <a:p>
            <a:pPr lvl="1">
              <a:lnSpc>
                <a:spcPct val="110000"/>
              </a:lnSpc>
            </a:pPr>
            <a:r>
              <a:rPr lang="en-US" sz="1600" i="1" dirty="0" err="1"/>
              <a:t>Braniff</a:t>
            </a:r>
            <a:r>
              <a:rPr lang="en-US" sz="1600" i="1" dirty="0"/>
              <a:t> CEO</a:t>
            </a:r>
            <a:r>
              <a:rPr lang="en-US" sz="1600" dirty="0"/>
              <a:t>: “We can’t talk about pricing”</a:t>
            </a:r>
          </a:p>
          <a:p>
            <a:pPr lvl="1">
              <a:lnSpc>
                <a:spcPct val="110000"/>
              </a:lnSpc>
            </a:pPr>
            <a:r>
              <a:rPr lang="en-US" sz="1600" i="1" dirty="0"/>
              <a:t>AA CEO</a:t>
            </a:r>
            <a:r>
              <a:rPr lang="en-US" sz="1600" dirty="0"/>
              <a:t>: “We can talk about whatever goddam thing we want”</a:t>
            </a:r>
          </a:p>
          <a:p>
            <a:pPr>
              <a:lnSpc>
                <a:spcPct val="110000"/>
              </a:lnSpc>
            </a:pPr>
            <a:r>
              <a:rPr lang="en-US" sz="1800" dirty="0"/>
              <a:t>Imagined DOJ discussion</a:t>
            </a:r>
          </a:p>
          <a:p>
            <a:pPr lvl="1">
              <a:lnSpc>
                <a:spcPct val="110000"/>
              </a:lnSpc>
            </a:pPr>
            <a:r>
              <a:rPr lang="en-US" sz="1600" dirty="0"/>
              <a:t>“</a:t>
            </a:r>
            <a:r>
              <a:rPr lang="en-US" sz="1600" dirty="0">
                <a:solidFill>
                  <a:srgbClr val="C00000"/>
                </a:solidFill>
              </a:rPr>
              <a:t>No agreement </a:t>
            </a:r>
            <a:r>
              <a:rPr lang="en-US" sz="1600" dirty="0"/>
              <a:t>because </a:t>
            </a:r>
            <a:r>
              <a:rPr lang="en-US" sz="1600" dirty="0" err="1"/>
              <a:t>Braniff</a:t>
            </a:r>
            <a:r>
              <a:rPr lang="en-US" sz="1600" dirty="0"/>
              <a:t> never raised price”</a:t>
            </a:r>
          </a:p>
          <a:p>
            <a:pPr lvl="1">
              <a:lnSpc>
                <a:spcPct val="110000"/>
              </a:lnSpc>
            </a:pPr>
            <a:r>
              <a:rPr lang="en-US" sz="1600" dirty="0"/>
              <a:t>“Yes, </a:t>
            </a:r>
            <a:r>
              <a:rPr lang="en-US" sz="1600" b="1" dirty="0">
                <a:solidFill>
                  <a:srgbClr val="C00000"/>
                </a:solidFill>
              </a:rPr>
              <a:t>but </a:t>
            </a:r>
            <a:r>
              <a:rPr lang="en-US" sz="1600" b="1" i="1" dirty="0">
                <a:solidFill>
                  <a:srgbClr val="C00000"/>
                </a:solidFill>
              </a:rPr>
              <a:t>IF </a:t>
            </a:r>
            <a:r>
              <a:rPr lang="en-US" sz="1600" b="1" dirty="0" err="1">
                <a:solidFill>
                  <a:srgbClr val="C00000"/>
                </a:solidFill>
              </a:rPr>
              <a:t>Braniff</a:t>
            </a:r>
            <a:r>
              <a:rPr lang="en-US" sz="1600" b="1" dirty="0">
                <a:solidFill>
                  <a:srgbClr val="C00000"/>
                </a:solidFill>
              </a:rPr>
              <a:t> had accepted the invitation</a:t>
            </a:r>
            <a:r>
              <a:rPr lang="en-US" sz="1600" dirty="0"/>
              <a:t>, they would have achieved a </a:t>
            </a:r>
            <a:r>
              <a:rPr lang="en-US" sz="1600" b="1" dirty="0">
                <a:solidFill>
                  <a:srgbClr val="C00000"/>
                </a:solidFill>
              </a:rPr>
              <a:t>shared monopoly </a:t>
            </a:r>
            <a:r>
              <a:rPr lang="en-US" sz="1600" dirty="0"/>
              <a:t>because there were no other competitors at DFW airport and there were entry barriers”</a:t>
            </a:r>
          </a:p>
          <a:p>
            <a:pPr lvl="1">
              <a:lnSpc>
                <a:spcPct val="110000"/>
              </a:lnSpc>
            </a:pPr>
            <a:r>
              <a:rPr lang="en-US" sz="1600" dirty="0"/>
              <a:t>“So, this invitation satisfied the 2 prongs of </a:t>
            </a:r>
            <a:br>
              <a:rPr lang="en-US" sz="1600" dirty="0"/>
            </a:br>
            <a:r>
              <a:rPr lang="en-US" sz="1600" dirty="0">
                <a:solidFill>
                  <a:srgbClr val="C00000"/>
                </a:solidFill>
              </a:rPr>
              <a:t>“attempt to monopolize” under Section 2:</a:t>
            </a:r>
            <a:endParaRPr lang="en-US" sz="2000" dirty="0"/>
          </a:p>
          <a:p>
            <a:pPr marL="914400" lvl="2" indent="0">
              <a:lnSpc>
                <a:spcPct val="110000"/>
              </a:lnSpc>
              <a:buNone/>
            </a:pPr>
            <a:r>
              <a:rPr lang="en-US" sz="1600" dirty="0">
                <a:solidFill>
                  <a:srgbClr val="C00000"/>
                </a:solidFill>
              </a:rPr>
              <a:t>(i) conduct with specific intent to monopolize; </a:t>
            </a:r>
          </a:p>
          <a:p>
            <a:pPr marL="914400" lvl="2" indent="0">
              <a:lnSpc>
                <a:spcPct val="110000"/>
              </a:lnSpc>
              <a:buNone/>
            </a:pPr>
            <a:r>
              <a:rPr lang="en-US" sz="1600" dirty="0">
                <a:solidFill>
                  <a:srgbClr val="C00000"/>
                </a:solidFill>
              </a:rPr>
              <a:t>(ii) a dangerous probability of success.”</a:t>
            </a:r>
          </a:p>
          <a:p>
            <a:pPr>
              <a:lnSpc>
                <a:spcPct val="110000"/>
              </a:lnSpc>
            </a:pPr>
            <a:endParaRPr lang="en-US" sz="18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2BE6713-499D-49DE-B028-7CB3E8F21E38}"/>
              </a:ext>
            </a:extLst>
          </p:cNvPr>
          <p:cNvSpPr txBox="1"/>
          <p:nvPr/>
        </p:nvSpPr>
        <p:spPr>
          <a:xfrm>
            <a:off x="7489540" y="2466206"/>
            <a:ext cx="4391025" cy="3859583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lvl="1">
              <a:lnSpc>
                <a:spcPct val="110000"/>
              </a:lnSpc>
              <a:spcBef>
                <a:spcPts val="600"/>
              </a:spcBef>
              <a:spcAft>
                <a:spcPts val="300"/>
              </a:spcAft>
            </a:pPr>
            <a:r>
              <a:rPr lang="en-US" sz="2400" b="1" dirty="0">
                <a:solidFill>
                  <a:srgbClr val="0070C0"/>
                </a:solidFill>
              </a:rPr>
              <a:t>         </a:t>
            </a:r>
            <a:r>
              <a:rPr lang="en-US" sz="2400" b="1" u="sng" dirty="0">
                <a:solidFill>
                  <a:srgbClr val="0070C0"/>
                </a:solidFill>
              </a:rPr>
              <a:t>5th Cir </a:t>
            </a:r>
            <a:r>
              <a:rPr lang="en-US" b="1" i="1" u="sng" dirty="0">
                <a:solidFill>
                  <a:srgbClr val="00B0F0"/>
                </a:solidFill>
              </a:rPr>
              <a:t>(p.425)</a:t>
            </a:r>
            <a:br>
              <a:rPr lang="en-US" sz="2400" b="1" i="1" u="sng" dirty="0">
                <a:solidFill>
                  <a:srgbClr val="0070C0"/>
                </a:solidFill>
              </a:rPr>
            </a:br>
            <a:r>
              <a:rPr lang="en-US" sz="2000" b="1" dirty="0">
                <a:solidFill>
                  <a:srgbClr val="C00000"/>
                </a:solidFill>
              </a:rPr>
              <a:t>Motion to dismiss denied. </a:t>
            </a:r>
            <a:br>
              <a:rPr lang="en-US" sz="2000" b="1" dirty="0">
                <a:solidFill>
                  <a:srgbClr val="0070C0"/>
                </a:solidFill>
              </a:rPr>
            </a:br>
            <a:br>
              <a:rPr lang="en-US" sz="2000" b="1" dirty="0"/>
            </a:br>
            <a:r>
              <a:rPr lang="en-US" sz="2000" b="1" u="sng" dirty="0">
                <a:solidFill>
                  <a:srgbClr val="0070C0"/>
                </a:solidFill>
              </a:rPr>
              <a:t>AA’s conduct is both</a:t>
            </a:r>
            <a:r>
              <a:rPr lang="en-US" sz="2000" b="1" dirty="0">
                <a:solidFill>
                  <a:srgbClr val="0070C0"/>
                </a:solidFill>
              </a:rPr>
              <a:t>– </a:t>
            </a:r>
            <a:br>
              <a:rPr lang="en-US" sz="2000" b="1" dirty="0">
                <a:solidFill>
                  <a:srgbClr val="0070C0"/>
                </a:solidFill>
              </a:rPr>
            </a:br>
            <a:r>
              <a:rPr lang="en-US" sz="2000" b="1" i="1" dirty="0">
                <a:solidFill>
                  <a:srgbClr val="C00000"/>
                </a:solidFill>
              </a:rPr>
              <a:t>(i) “uniquely unequivocal” </a:t>
            </a:r>
            <a:br>
              <a:rPr lang="en-US" sz="2000" b="1" dirty="0">
                <a:solidFill>
                  <a:srgbClr val="C00000"/>
                </a:solidFill>
              </a:rPr>
            </a:br>
            <a:r>
              <a:rPr lang="en-US" sz="2000" b="1" dirty="0">
                <a:solidFill>
                  <a:srgbClr val="0070C0"/>
                </a:solidFill>
              </a:rPr>
              <a:t>(no uncertainty about AA’s intent)</a:t>
            </a:r>
            <a:br>
              <a:rPr lang="en-US" sz="2000" b="1" dirty="0"/>
            </a:br>
            <a:br>
              <a:rPr lang="en-US" sz="2000" b="1" dirty="0"/>
            </a:br>
            <a:r>
              <a:rPr lang="en-US" sz="2000" b="1" i="1" dirty="0">
                <a:solidFill>
                  <a:srgbClr val="C00000"/>
                </a:solidFill>
              </a:rPr>
              <a:t>(ii) “uniquely consequential”</a:t>
            </a:r>
            <a:r>
              <a:rPr lang="en-US" sz="2000" b="1" dirty="0">
                <a:solidFill>
                  <a:srgbClr val="C00000"/>
                </a:solidFill>
              </a:rPr>
              <a:t> </a:t>
            </a:r>
            <a:br>
              <a:rPr lang="en-US" sz="2000" b="1" dirty="0">
                <a:solidFill>
                  <a:srgbClr val="C00000"/>
                </a:solidFill>
              </a:rPr>
            </a:br>
            <a:r>
              <a:rPr lang="en-US" sz="2000" b="1" dirty="0">
                <a:solidFill>
                  <a:srgbClr val="0070C0"/>
                </a:solidFill>
              </a:rPr>
              <a:t>(market was a duopoly, so acceptance of invitation would certainly lead to higher prices)</a:t>
            </a:r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0A068EEF-04E8-4EEB-823B-8588E9CC5346}"/>
              </a:ext>
            </a:extLst>
          </p:cNvPr>
          <p:cNvCxnSpPr>
            <a:cxnSpLocks/>
          </p:cNvCxnSpPr>
          <p:nvPr/>
        </p:nvCxnSpPr>
        <p:spPr>
          <a:xfrm flipV="1">
            <a:off x="5139647" y="4411103"/>
            <a:ext cx="2832564" cy="1575694"/>
          </a:xfrm>
          <a:prstGeom prst="straightConnector1">
            <a:avLst/>
          </a:prstGeom>
          <a:ln w="38100">
            <a:solidFill>
              <a:srgbClr val="0070C0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EA10C4E3-6601-4F57-82B3-29A1A6A6187E}"/>
              </a:ext>
            </a:extLst>
          </p:cNvPr>
          <p:cNvCxnSpPr>
            <a:cxnSpLocks/>
          </p:cNvCxnSpPr>
          <p:nvPr/>
        </p:nvCxnSpPr>
        <p:spPr>
          <a:xfrm flipV="1">
            <a:off x="4972639" y="5497167"/>
            <a:ext cx="2869754" cy="1116792"/>
          </a:xfrm>
          <a:prstGeom prst="straightConnector1">
            <a:avLst/>
          </a:prstGeom>
          <a:ln w="38100">
            <a:solidFill>
              <a:srgbClr val="0070C0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827705-2DD6-4A54-BDF8-024D1E2576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716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F4D258-E096-4A11-88F8-7068662C2A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Coordination More Likely to Succeed For Certain </a:t>
            </a:r>
            <a:br>
              <a:rPr lang="en-US" sz="3200" dirty="0"/>
            </a:br>
            <a:r>
              <a:rPr lang="en-US" sz="3200" dirty="0"/>
              <a:t>Market Conditions (“Structural” Plus Factors)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ADC8299-5CC8-4CCF-B160-9530F7DB46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67250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Standard oligopoly checklist</a:t>
            </a:r>
          </a:p>
          <a:p>
            <a:pPr lvl="1"/>
            <a:r>
              <a:rPr lang="en-US" dirty="0"/>
              <a:t>Few firms</a:t>
            </a:r>
          </a:p>
          <a:p>
            <a:pPr lvl="1"/>
            <a:r>
              <a:rPr lang="en-US" dirty="0"/>
              <a:t>Product homogeneity</a:t>
            </a:r>
          </a:p>
          <a:p>
            <a:pPr lvl="1"/>
            <a:r>
              <a:rPr lang="en-US" dirty="0"/>
              <a:t>Simple products</a:t>
            </a:r>
          </a:p>
          <a:p>
            <a:pPr lvl="1"/>
            <a:r>
              <a:rPr lang="en-US" dirty="0"/>
              <a:t>Transparent prices </a:t>
            </a:r>
          </a:p>
          <a:p>
            <a:pPr lvl="1"/>
            <a:r>
              <a:rPr lang="en-US" dirty="0"/>
              <a:t>Open (public) transactions</a:t>
            </a:r>
          </a:p>
          <a:p>
            <a:pPr lvl="1"/>
            <a:r>
              <a:rPr lang="en-US" dirty="0"/>
              <a:t>Small transactions </a:t>
            </a:r>
          </a:p>
          <a:p>
            <a:pPr lvl="1"/>
            <a:r>
              <a:rPr lang="en-US" dirty="0"/>
              <a:t>Small buyers</a:t>
            </a:r>
          </a:p>
          <a:p>
            <a:pPr lvl="1"/>
            <a:r>
              <a:rPr lang="en-US" dirty="0"/>
              <a:t>Inelastic market demand</a:t>
            </a:r>
          </a:p>
          <a:p>
            <a:pPr lvl="1"/>
            <a:r>
              <a:rPr lang="en-US" dirty="0"/>
              <a:t>Barriers to entry</a:t>
            </a:r>
          </a:p>
          <a:p>
            <a:pPr lvl="1"/>
            <a:r>
              <a:rPr lang="en-US" dirty="0"/>
              <a:t>Stable demand</a:t>
            </a:r>
          </a:p>
          <a:p>
            <a:r>
              <a:rPr lang="en-US" dirty="0"/>
              <a:t>Commentary</a:t>
            </a:r>
          </a:p>
          <a:p>
            <a:pPr lvl="1"/>
            <a:r>
              <a:rPr lang="en-US" dirty="0"/>
              <a:t>Excess capacity is a mixed bag – greater incentive to cheat; greater ability to punish (recall ADM threat in Lysine)</a:t>
            </a:r>
          </a:p>
          <a:p>
            <a:pPr lvl="1"/>
            <a:r>
              <a:rPr lang="en-US" dirty="0"/>
              <a:t>Previous history of attempted collusion suggests incentives to try again </a:t>
            </a:r>
          </a:p>
          <a:p>
            <a:pPr lvl="1"/>
            <a:r>
              <a:rPr lang="en-US" dirty="0"/>
              <a:t>If multiple market interaction, punishment can occur in a separate market</a:t>
            </a:r>
          </a:p>
          <a:p>
            <a:pPr lvl="1"/>
            <a:r>
              <a:rPr lang="en-US" dirty="0"/>
              <a:t>Numerous cartels have succeeded over long periods even with a large number of firms (e.g., vitamins)</a:t>
            </a:r>
            <a:br>
              <a:rPr lang="en-US" dirty="0"/>
            </a:b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4511567-0622-46D3-8254-FC659C0F5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09724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ECA7D7-D91E-4E84-A860-6B459FDF49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200" i="1" dirty="0"/>
              <a:t>Safeway </a:t>
            </a:r>
            <a:r>
              <a:rPr lang="en-US" sz="3200" dirty="0"/>
              <a:t>(9th Cir. 2011) </a:t>
            </a:r>
            <a:r>
              <a:rPr lang="en-US" sz="2200" dirty="0">
                <a:solidFill>
                  <a:srgbClr val="00B0F0"/>
                </a:solidFill>
              </a:rPr>
              <a:t>(pp. 294-95) </a:t>
            </a:r>
            <a:br>
              <a:rPr lang="en-US" sz="2200" dirty="0">
                <a:solidFill>
                  <a:srgbClr val="00B0F0"/>
                </a:solidFill>
              </a:rPr>
            </a:br>
            <a:r>
              <a:rPr lang="en-US" sz="3200" i="1" dirty="0">
                <a:solidFill>
                  <a:srgbClr val="C00000"/>
                </a:solidFill>
              </a:rPr>
              <a:t>Characterization as a Facilitating Practice, Rather than Price Fixing </a:t>
            </a:r>
            <a:endParaRPr lang="en-US" sz="3200" i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3356EE-0FA5-499F-9E01-714CB6F184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9345" y="1696413"/>
            <a:ext cx="6593935" cy="5002338"/>
          </a:xfrm>
        </p:spPr>
        <p:txBody>
          <a:bodyPr>
            <a:noAutofit/>
          </a:bodyPr>
          <a:lstStyle/>
          <a:p>
            <a:r>
              <a:rPr lang="en-US" dirty="0"/>
              <a:t>Conduct and Likely Effect</a:t>
            </a:r>
          </a:p>
          <a:p>
            <a:pPr lvl="1"/>
            <a:r>
              <a:rPr lang="en-US" dirty="0"/>
              <a:t>Anticipating a strike by grocery workers targeting a single chain (as a union negotiating tactic), several grocery chains agreed to share their excess profits with the chain that was suffering the strike, as a counterstrategy to reduce the union bargaining power</a:t>
            </a:r>
          </a:p>
          <a:p>
            <a:pPr lvl="1"/>
            <a:r>
              <a:rPr lang="en-US" dirty="0"/>
              <a:t>The profit- sharing provision would reduce the incentives of the non-struck chains to compete 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Thus, the agreement would </a:t>
            </a:r>
            <a:r>
              <a:rPr lang="en-US" i="1" dirty="0">
                <a:solidFill>
                  <a:srgbClr val="C00000"/>
                </a:solidFill>
              </a:rPr>
              <a:t>facilitate consciously parallel price increases and higher prices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32F6109-3061-423F-AE89-07E8ABB5CD3D}"/>
              </a:ext>
            </a:extLst>
          </p:cNvPr>
          <p:cNvSpPr txBox="1"/>
          <p:nvPr/>
        </p:nvSpPr>
        <p:spPr>
          <a:xfrm>
            <a:off x="7595184" y="3537483"/>
            <a:ext cx="3406711" cy="1200329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US" b="1" u="sng" dirty="0">
                <a:solidFill>
                  <a:schemeClr val="accent1"/>
                </a:solidFill>
              </a:rPr>
              <a:t>Price would rise</a:t>
            </a:r>
            <a:r>
              <a:rPr lang="en-US" b="1" dirty="0">
                <a:solidFill>
                  <a:schemeClr val="accent1"/>
                </a:solidFill>
              </a:rPr>
              <a:t> (even without further communication or an explicit collusive price fixing agreement)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99F6E31-DF51-4C6B-B7B8-B83D72053A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5701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Google Shape;260;p24">
            <a:extLst>
              <a:ext uri="{FF2B5EF4-FFF2-40B4-BE49-F238E27FC236}">
                <a16:creationId xmlns:a16="http://schemas.microsoft.com/office/drawing/2014/main" id="{30C56873-ECFD-49BD-88C3-13B9A66ADE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6708" y="378596"/>
            <a:ext cx="11845046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475" tIns="44450" rIns="90475" bIns="4445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4100"/>
              <a:buFont typeface="Times New Roman" panose="02020603050405020304" pitchFamily="18" charset="0"/>
              <a:buNone/>
            </a:pPr>
            <a:r>
              <a:rPr lang="en-US" altLang="en-US" sz="3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Market Structure Factors Conducive to Stable Cooperation</a:t>
            </a:r>
            <a:endParaRPr lang="en-US" altLang="en-US" sz="1050" dirty="0">
              <a:solidFill>
                <a:schemeClr val="tx1"/>
              </a:solidFill>
            </a:endParaRPr>
          </a:p>
        </p:txBody>
      </p:sp>
      <p:sp>
        <p:nvSpPr>
          <p:cNvPr id="261" name="Google Shape;261;p24">
            <a:extLst>
              <a:ext uri="{FF2B5EF4-FFF2-40B4-BE49-F238E27FC236}">
                <a16:creationId xmlns:a16="http://schemas.microsoft.com/office/drawing/2014/main" id="{9926A168-4957-4448-8365-F9EA32C713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3125" y="1313459"/>
            <a:ext cx="11523502" cy="1077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>
              <a:lnSpc>
                <a:spcPct val="90000"/>
              </a:lnSpc>
              <a:buSzPts val="3200"/>
            </a:pPr>
            <a:r>
              <a:rPr lang="en-US" altLang="en-US" sz="2400" i="1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Market structure factors </a:t>
            </a:r>
            <a:r>
              <a:rPr lang="en-US" altLang="en-US" sz="2400" i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can maintain win/win by reducing undo temptation to cheat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Reduce time in “temptation” box by speeding “detection” and “ response (“punishment”)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Reduce profits earned during period in temptation box</a:t>
            </a:r>
          </a:p>
          <a:p>
            <a:pPr>
              <a:lnSpc>
                <a:spcPct val="90000"/>
              </a:lnSpc>
              <a:buSzPts val="3200"/>
            </a:pPr>
            <a:endParaRPr lang="en-US" altLang="en-US" sz="2400" i="1" u="sng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Market structure factors </a:t>
            </a:r>
            <a:r>
              <a:rPr lang="en-US" altLang="en-US" sz="2400" i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similarly can increase incentive to raise price and achieve win/win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Allow less time in “sucker” box, so more likely to escape “lose/lose”</a:t>
            </a:r>
          </a:p>
          <a:p>
            <a:pPr eaLnBrk="1" hangingPunct="1">
              <a:lnSpc>
                <a:spcPct val="90000"/>
              </a:lnSpc>
              <a:buSzPts val="3200"/>
            </a:pPr>
            <a:endParaRPr lang="en-US" altLang="en-US" sz="2400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35851" name="Google Shape;284;p24">
            <a:extLst>
              <a:ext uri="{FF2B5EF4-FFF2-40B4-BE49-F238E27FC236}">
                <a16:creationId xmlns:a16="http://schemas.microsoft.com/office/drawing/2014/main" id="{74D4CF04-CB70-4362-8071-605764C7DA7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13225" y="5062538"/>
            <a:ext cx="2895600" cy="1554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SzPts val="3200"/>
              <a:buFont typeface="Times New Roman" panose="02020603050405020304" pitchFamily="18" charset="0"/>
              <a:buNone/>
            </a:pPr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algn="ctr" eaLnBrk="1" hangingPunct="1">
              <a:buSzPts val="3200"/>
              <a:buFont typeface="Times New Roman" panose="02020603050405020304" pitchFamily="18" charset="0"/>
              <a:buNone/>
            </a:pPr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eaLnBrk="1" hangingPunct="1"/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35852" name="Google Shape;285;p24">
            <a:extLst>
              <a:ext uri="{FF2B5EF4-FFF2-40B4-BE49-F238E27FC236}">
                <a16:creationId xmlns:a16="http://schemas.microsoft.com/office/drawing/2014/main" id="{AB76172B-AA75-4124-81AE-1D9756501A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10158" y="4570412"/>
            <a:ext cx="25908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3600"/>
              <a:buFont typeface="Times New Roman" panose="02020603050405020304" pitchFamily="18" charset="0"/>
              <a:buNone/>
            </a:pPr>
            <a:r>
              <a:rPr lang="en-US" altLang="en-US" sz="36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$20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, </a:t>
            </a:r>
            <a:r>
              <a:rPr lang="en-US" altLang="en-US" sz="36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$170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 </a:t>
            </a:r>
            <a:endParaRPr lang="en-US" altLang="en-US" dirty="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9A4D92C-8EE0-4236-A8CC-BA2F79C0855F}"/>
              </a:ext>
            </a:extLst>
          </p:cNvPr>
          <p:cNvGrpSpPr/>
          <p:nvPr/>
        </p:nvGrpSpPr>
        <p:grpSpPr>
          <a:xfrm>
            <a:off x="2367139" y="3435991"/>
            <a:ext cx="6133819" cy="2914954"/>
            <a:chOff x="2450395" y="2907487"/>
            <a:chExt cx="6133819" cy="2914954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08E24ECA-0DB4-4E4A-B101-8C06ED9B4FC8}"/>
                </a:ext>
              </a:extLst>
            </p:cNvPr>
            <p:cNvGrpSpPr/>
            <p:nvPr/>
          </p:nvGrpSpPr>
          <p:grpSpPr>
            <a:xfrm>
              <a:off x="2450395" y="2907487"/>
              <a:ext cx="5960721" cy="2914954"/>
              <a:chOff x="2412688" y="2942176"/>
              <a:chExt cx="5960721" cy="2914954"/>
            </a:xfrm>
          </p:grpSpPr>
          <p:sp>
            <p:nvSpPr>
              <p:cNvPr id="35847" name="Google Shape;280;p24">
                <a:extLst>
                  <a:ext uri="{FF2B5EF4-FFF2-40B4-BE49-F238E27FC236}">
                    <a16:creationId xmlns:a16="http://schemas.microsoft.com/office/drawing/2014/main" id="{9285483E-E24D-401C-81AD-EDF880124542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4307199" y="3383151"/>
                <a:ext cx="1085850" cy="51911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lIns="91425" tIns="45700" rIns="91425" bIns="45700"/>
              <a:lstStyle>
                <a:lvl1pPr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1pPr>
                <a:lvl2pPr marL="742950" indent="-28575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2pPr>
                <a:lvl3pPr marL="11430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3pPr>
                <a:lvl4pPr marL="16002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4pPr>
                <a:lvl5pPr marL="20574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9pPr>
              </a:lstStyle>
              <a:p>
                <a:pPr eaLnBrk="1" hangingPunct="1">
                  <a:buClr>
                    <a:srgbClr val="990000"/>
                  </a:buClr>
                  <a:buSzPts val="2800"/>
                  <a:buFont typeface="Times New Roman" panose="02020603050405020304" pitchFamily="18" charset="0"/>
                  <a:buNone/>
                </a:pPr>
                <a:r>
                  <a:rPr lang="en-US" altLang="en-US" sz="2800" b="1">
                    <a:solidFill>
                      <a:srgbClr val="99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  <a:sym typeface="Times New Roman" panose="02020603050405020304" pitchFamily="18" charset="0"/>
                  </a:rPr>
                  <a:t>High</a:t>
                </a:r>
                <a:endParaRPr lang="en-US" altLang="en-US"/>
              </a:p>
            </p:txBody>
          </p:sp>
          <p:grpSp>
            <p:nvGrpSpPr>
              <p:cNvPr id="2" name="Group 1">
                <a:extLst>
                  <a:ext uri="{FF2B5EF4-FFF2-40B4-BE49-F238E27FC236}">
                    <a16:creationId xmlns:a16="http://schemas.microsoft.com/office/drawing/2014/main" id="{587EC716-C5CA-4265-9980-BA395D882C2A}"/>
                  </a:ext>
                </a:extLst>
              </p:cNvPr>
              <p:cNvGrpSpPr/>
              <p:nvPr/>
            </p:nvGrpSpPr>
            <p:grpSpPr>
              <a:xfrm>
                <a:off x="2412688" y="2942176"/>
                <a:ext cx="5960721" cy="2914954"/>
                <a:chOff x="2657475" y="2035619"/>
                <a:chExt cx="5960721" cy="2914954"/>
              </a:xfrm>
            </p:grpSpPr>
            <p:grpSp>
              <p:nvGrpSpPr>
                <p:cNvPr id="35843" name="Google Shape;262;p24">
                  <a:extLst>
                    <a:ext uri="{FF2B5EF4-FFF2-40B4-BE49-F238E27FC236}">
                      <a16:creationId xmlns:a16="http://schemas.microsoft.com/office/drawing/2014/main" id="{6253247F-130A-4846-A61C-6D5A0CFF919C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4072280" y="3016299"/>
                  <a:ext cx="4545916" cy="1934274"/>
                  <a:chOff x="-4762" y="0"/>
                  <a:chExt cx="5838825" cy="3791626"/>
                </a:xfrm>
              </p:grpSpPr>
              <p:grpSp>
                <p:nvGrpSpPr>
                  <p:cNvPr id="35860" name="Google Shape;263;p24">
                    <a:extLst>
                      <a:ext uri="{FF2B5EF4-FFF2-40B4-BE49-F238E27FC236}">
                        <a16:creationId xmlns:a16="http://schemas.microsoft.com/office/drawing/2014/main" id="{E9124E8D-BEA9-4FCD-96A7-69BE5CB97C9F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 bwMode="auto">
                  <a:xfrm>
                    <a:off x="0" y="0"/>
                    <a:ext cx="5829300" cy="3746500"/>
                    <a:chOff x="0" y="0"/>
                    <a:chExt cx="5829300" cy="3746500"/>
                  </a:xfrm>
                </p:grpSpPr>
                <p:grpSp>
                  <p:nvGrpSpPr>
                    <p:cNvPr id="35862" name="Google Shape;264;p24">
                      <a:extLst>
                        <a:ext uri="{FF2B5EF4-FFF2-40B4-BE49-F238E27FC236}">
                          <a16:creationId xmlns:a16="http://schemas.microsoft.com/office/drawing/2014/main" id="{F9827281-0B1D-49A5-A992-FCC161B2488B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0" y="0"/>
                      <a:ext cx="2914650" cy="1873250"/>
                      <a:chOff x="0" y="0"/>
                      <a:chExt cx="2914650" cy="1873250"/>
                    </a:xfrm>
                  </p:grpSpPr>
                  <p:sp>
                    <p:nvSpPr>
                      <p:cNvPr id="35872" name="Google Shape;265;p24">
                        <a:extLst>
                          <a:ext uri="{FF2B5EF4-FFF2-40B4-BE49-F238E27FC236}">
                            <a16:creationId xmlns:a16="http://schemas.microsoft.com/office/drawing/2014/main" id="{A618DC2C-ABEB-44B6-8967-865EB6614BB2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68262" y="0"/>
                        <a:ext cx="2778125" cy="18732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algn="ctr" eaLnBrk="1" hangingPunct="1">
                          <a:buSzPts val="1800"/>
                          <a:buFont typeface="Times New Roman" panose="02020603050405020304" pitchFamily="18" charset="0"/>
                          <a:buNone/>
                        </a:pPr>
                        <a:r>
                          <a:rPr lang="en-US" altLang="en-US" sz="180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sym typeface="Times New Roman" panose="02020603050405020304" pitchFamily="18" charset="0"/>
                          </a:rPr>
                          <a:t> </a:t>
                        </a:r>
                        <a:endParaRPr lang="en-US" altLang="en-US"/>
                      </a:p>
                      <a:p>
                        <a:pPr eaLnBrk="1" hangingPunct="1"/>
                        <a:endParaRPr lang="en-US" altLang="en-US" sz="18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  <p:sp>
                    <p:nvSpPr>
                      <p:cNvPr id="35873" name="Google Shape;266;p24">
                        <a:extLst>
                          <a:ext uri="{FF2B5EF4-FFF2-40B4-BE49-F238E27FC236}">
                            <a16:creationId xmlns:a16="http://schemas.microsoft.com/office/drawing/2014/main" id="{90752180-B4C8-4F35-BC19-7FFF35E986A5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0" y="0"/>
                        <a:ext cx="2914650" cy="1873250"/>
                      </a:xfrm>
                      <a:prstGeom prst="rect">
                        <a:avLst/>
                      </a:prstGeom>
                      <a:noFill/>
                      <a:ln w="9525">
                        <a:solidFill>
                          <a:srgbClr val="A0A0A0"/>
                        </a:solidFill>
                        <a:miter lim="800000"/>
                        <a:headEnd type="none" w="sm" len="sm"/>
                        <a:tailEnd type="none" w="sm" len="sm"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eaLnBrk="1" hangingPunct="1"/>
                        <a:endParaRPr lang="en-US" altLang="en-US" sz="24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</p:grpSp>
                <p:grpSp>
                  <p:nvGrpSpPr>
                    <p:cNvPr id="35863" name="Google Shape;267;p24">
                      <a:extLst>
                        <a:ext uri="{FF2B5EF4-FFF2-40B4-BE49-F238E27FC236}">
                          <a16:creationId xmlns:a16="http://schemas.microsoft.com/office/drawing/2014/main" id="{80D086BD-8DAD-456C-9F9E-40C6141435B9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914650" y="0"/>
                      <a:ext cx="2914650" cy="1873250"/>
                      <a:chOff x="2914650" y="0"/>
                      <a:chExt cx="2914650" cy="1873250"/>
                    </a:xfrm>
                  </p:grpSpPr>
                  <p:sp>
                    <p:nvSpPr>
                      <p:cNvPr id="35870" name="Google Shape;268;p24">
                        <a:extLst>
                          <a:ext uri="{FF2B5EF4-FFF2-40B4-BE49-F238E27FC236}">
                            <a16:creationId xmlns:a16="http://schemas.microsoft.com/office/drawing/2014/main" id="{FC51EB43-48F7-4425-90C6-E2222F59E024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2982912" y="0"/>
                        <a:ext cx="2778125" cy="18732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 lIns="0" tIns="0" rIns="0" bIns="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algn="ctr" eaLnBrk="1" hangingPunct="1">
                          <a:buSzPts val="3600"/>
                          <a:buFont typeface="Times New Roman" panose="02020603050405020304" pitchFamily="18" charset="0"/>
                          <a:buNone/>
                        </a:pPr>
                        <a:r>
                          <a:rPr lang="en-US" altLang="en-US" sz="36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sym typeface="Times New Roman" panose="02020603050405020304" pitchFamily="18" charset="0"/>
                          </a:rPr>
                          <a:t> </a:t>
                        </a:r>
                        <a:endParaRPr lang="en-US" altLang="en-US"/>
                      </a:p>
                      <a:p>
                        <a:pPr eaLnBrk="1" hangingPunct="1"/>
                        <a:endParaRPr lang="en-US" altLang="en-US" sz="3600" b="1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  <p:sp>
                    <p:nvSpPr>
                      <p:cNvPr id="35871" name="Google Shape;269;p24">
                        <a:extLst>
                          <a:ext uri="{FF2B5EF4-FFF2-40B4-BE49-F238E27FC236}">
                            <a16:creationId xmlns:a16="http://schemas.microsoft.com/office/drawing/2014/main" id="{1901498B-C994-4D43-8F36-9E9FAF928C29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2914650" y="0"/>
                        <a:ext cx="2914650" cy="1873250"/>
                      </a:xfrm>
                      <a:prstGeom prst="rect">
                        <a:avLst/>
                      </a:prstGeom>
                      <a:noFill/>
                      <a:ln w="9525">
                        <a:solidFill>
                          <a:srgbClr val="A0A0A0"/>
                        </a:solidFill>
                        <a:miter lim="800000"/>
                        <a:headEnd type="none" w="sm" len="sm"/>
                        <a:tailEnd type="none" w="sm" len="sm"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eaLnBrk="1" hangingPunct="1"/>
                        <a:endParaRPr lang="en-US" altLang="en-US" sz="24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</p:grpSp>
                <p:grpSp>
                  <p:nvGrpSpPr>
                    <p:cNvPr id="35864" name="Google Shape;270;p24">
                      <a:extLst>
                        <a:ext uri="{FF2B5EF4-FFF2-40B4-BE49-F238E27FC236}">
                          <a16:creationId xmlns:a16="http://schemas.microsoft.com/office/drawing/2014/main" id="{D5811FA9-988E-4FB6-8F82-8118289DAD5F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0" y="1873250"/>
                      <a:ext cx="2914650" cy="1873250"/>
                      <a:chOff x="0" y="1873250"/>
                      <a:chExt cx="2914650" cy="1873250"/>
                    </a:xfrm>
                  </p:grpSpPr>
                  <p:sp>
                    <p:nvSpPr>
                      <p:cNvPr id="35868" name="Google Shape;271;p24">
                        <a:extLst>
                          <a:ext uri="{FF2B5EF4-FFF2-40B4-BE49-F238E27FC236}">
                            <a16:creationId xmlns:a16="http://schemas.microsoft.com/office/drawing/2014/main" id="{FFECB367-7D71-445E-B5BC-2B5EBA3F1804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68262" y="1873250"/>
                        <a:ext cx="2778125" cy="18732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algn="ctr" eaLnBrk="1" hangingPunct="1">
                          <a:buSzPts val="1800"/>
                          <a:buFont typeface="Times New Roman" panose="02020603050405020304" pitchFamily="18" charset="0"/>
                          <a:buNone/>
                        </a:pPr>
                        <a:r>
                          <a:rPr lang="en-US" altLang="en-US" sz="180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sym typeface="Times New Roman" panose="02020603050405020304" pitchFamily="18" charset="0"/>
                          </a:rPr>
                          <a:t> </a:t>
                        </a:r>
                        <a:endParaRPr lang="en-US" altLang="en-US"/>
                      </a:p>
                      <a:p>
                        <a:pPr eaLnBrk="1" hangingPunct="1"/>
                        <a:endParaRPr lang="en-US" altLang="en-US" sz="18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  <p:sp>
                    <p:nvSpPr>
                      <p:cNvPr id="35869" name="Google Shape;272;p24">
                        <a:extLst>
                          <a:ext uri="{FF2B5EF4-FFF2-40B4-BE49-F238E27FC236}">
                            <a16:creationId xmlns:a16="http://schemas.microsoft.com/office/drawing/2014/main" id="{490874C5-2BDE-4F18-A1CA-6326B3B0BBA5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0" y="1873250"/>
                        <a:ext cx="2914650" cy="1873250"/>
                      </a:xfrm>
                      <a:prstGeom prst="rect">
                        <a:avLst/>
                      </a:prstGeom>
                      <a:noFill/>
                      <a:ln w="9525">
                        <a:solidFill>
                          <a:srgbClr val="A0A0A0"/>
                        </a:solidFill>
                        <a:miter lim="800000"/>
                        <a:headEnd type="none" w="sm" len="sm"/>
                        <a:tailEnd type="none" w="sm" len="sm"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eaLnBrk="1" hangingPunct="1"/>
                        <a:endParaRPr lang="en-US" altLang="en-US" sz="24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</p:grpSp>
                <p:grpSp>
                  <p:nvGrpSpPr>
                    <p:cNvPr id="35865" name="Google Shape;273;p24">
                      <a:extLst>
                        <a:ext uri="{FF2B5EF4-FFF2-40B4-BE49-F238E27FC236}">
                          <a16:creationId xmlns:a16="http://schemas.microsoft.com/office/drawing/2014/main" id="{D48ACEEF-36E3-4957-92BD-019E9365624A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914650" y="1873250"/>
                      <a:ext cx="2914650" cy="1873250"/>
                      <a:chOff x="2914650" y="1873250"/>
                      <a:chExt cx="2914650" cy="1873250"/>
                    </a:xfrm>
                  </p:grpSpPr>
                  <p:sp>
                    <p:nvSpPr>
                      <p:cNvPr id="35866" name="Google Shape;274;p24">
                        <a:extLst>
                          <a:ext uri="{FF2B5EF4-FFF2-40B4-BE49-F238E27FC236}">
                            <a16:creationId xmlns:a16="http://schemas.microsoft.com/office/drawing/2014/main" id="{DE11D259-2FF9-496D-8D25-3AD9741686CC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2982912" y="1873250"/>
                        <a:ext cx="2778125" cy="18732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algn="ctr" eaLnBrk="1" hangingPunct="1">
                          <a:buSzPts val="2400"/>
                          <a:buFont typeface="Times New Roman" panose="02020603050405020304" pitchFamily="18" charset="0"/>
                          <a:buNone/>
                        </a:pPr>
                        <a:r>
                          <a:rPr lang="en-US" altLang="en-US" sz="24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sym typeface="Times New Roman" panose="02020603050405020304" pitchFamily="18" charset="0"/>
                          </a:rPr>
                          <a:t> </a:t>
                        </a:r>
                        <a:endParaRPr lang="en-US" altLang="en-US"/>
                      </a:p>
                      <a:p>
                        <a:pPr algn="ctr" eaLnBrk="1" hangingPunct="1">
                          <a:buSzPts val="1800"/>
                          <a:buFont typeface="Times New Roman" panose="02020603050405020304" pitchFamily="18" charset="0"/>
                          <a:buNone/>
                        </a:pPr>
                        <a:r>
                          <a:rPr lang="en-US" altLang="en-US" sz="180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sym typeface="Times New Roman" panose="02020603050405020304" pitchFamily="18" charset="0"/>
                          </a:rPr>
                          <a:t> </a:t>
                        </a:r>
                        <a:endParaRPr lang="en-US" altLang="en-US"/>
                      </a:p>
                      <a:p>
                        <a:pPr eaLnBrk="1" hangingPunct="1"/>
                        <a:endParaRPr lang="en-US" altLang="en-US" sz="18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  <p:sp>
                    <p:nvSpPr>
                      <p:cNvPr id="35867" name="Google Shape;275;p24">
                        <a:extLst>
                          <a:ext uri="{FF2B5EF4-FFF2-40B4-BE49-F238E27FC236}">
                            <a16:creationId xmlns:a16="http://schemas.microsoft.com/office/drawing/2014/main" id="{FECCA75B-BF69-4F0C-8A32-16DF7416C285}"/>
                          </a:ext>
                        </a:extLst>
                      </p:cNvPr>
                      <p:cNvSpPr txBox="1">
                        <a:spLocks noChangeArrowheads="1"/>
                      </p:cNvSpPr>
                      <p:nvPr/>
                    </p:nvSpPr>
                    <p:spPr bwMode="auto">
                      <a:xfrm>
                        <a:off x="2914650" y="1873250"/>
                        <a:ext cx="2914650" cy="1873250"/>
                      </a:xfrm>
                      <a:prstGeom prst="rect">
                        <a:avLst/>
                      </a:prstGeom>
                      <a:noFill/>
                      <a:ln w="9525">
                        <a:solidFill>
                          <a:srgbClr val="A0A0A0"/>
                        </a:solidFill>
                        <a:miter lim="800000"/>
                        <a:headEnd type="none" w="sm" len="sm"/>
                        <a:tailEnd type="none" w="sm" len="sm"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  <p:txBody>
                      <a:bodyPr lIns="91425" tIns="45700" rIns="91425" bIns="45700"/>
                      <a:lstStyle>
                        <a:lvl1pPr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1pPr>
                        <a:lvl2pPr marL="742950" indent="-28575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2pPr>
                        <a:lvl3pPr marL="11430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3pPr>
                        <a:lvl4pPr marL="16002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4pPr>
                        <a:lvl5pPr marL="2057400" indent="-228600"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>
                            <a:srgbClr val="000000"/>
                          </a:buClr>
                          <a:buFont typeface="Arial" panose="020B0604020202020204" pitchFamily="34" charset="0"/>
                          <a:defRPr sz="1400">
                            <a:solidFill>
                              <a:srgbClr val="000000"/>
                            </a:solidFill>
                            <a:latin typeface="Arial" panose="020B0604020202020204" pitchFamily="34" charset="0"/>
                            <a:cs typeface="Arial" panose="020B0604020202020204" pitchFamily="34" charset="0"/>
                            <a:sym typeface="Arial" panose="020B0604020202020204" pitchFamily="34" charset="0"/>
                          </a:defRPr>
                        </a:lvl9pPr>
                      </a:lstStyle>
                      <a:p>
                        <a:pPr eaLnBrk="1" hangingPunct="1"/>
                        <a:endParaRPr lang="en-US" altLang="en-US" sz="2400">
                          <a:latin typeface="Times New Roman" panose="02020603050405020304" pitchFamily="18" charset="0"/>
                          <a:cs typeface="Times New Roman" panose="02020603050405020304" pitchFamily="18" charset="0"/>
                          <a:sym typeface="Times New Roman" panose="02020603050405020304" pitchFamily="18" charset="0"/>
                        </a:endParaRPr>
                      </a:p>
                    </p:txBody>
                  </p:sp>
                </p:grpSp>
              </p:grpSp>
              <p:sp>
                <p:nvSpPr>
                  <p:cNvPr id="35861" name="Google Shape;276;p24">
                    <a:extLst>
                      <a:ext uri="{FF2B5EF4-FFF2-40B4-BE49-F238E27FC236}">
                        <a16:creationId xmlns:a16="http://schemas.microsoft.com/office/drawing/2014/main" id="{4B4109A7-362A-4251-B121-B7FA906B5E7E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-4762" y="35601"/>
                    <a:ext cx="5838825" cy="3756025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sp>
              <p:nvSpPr>
                <p:cNvPr id="35844" name="Google Shape;277;p24">
                  <a:extLst>
                    <a:ext uri="{FF2B5EF4-FFF2-40B4-BE49-F238E27FC236}">
                      <a16:creationId xmlns:a16="http://schemas.microsoft.com/office/drawing/2014/main" id="{B3F36941-2AD2-4E40-AC99-2E6D26DE37C1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5011187" y="2035619"/>
                  <a:ext cx="2807186" cy="6413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algn="ctr" eaLnBrk="1" hangingPunct="1">
                    <a:buClr>
                      <a:srgbClr val="990000"/>
                    </a:buClr>
                    <a:buSzPts val="3600"/>
                    <a:buFont typeface="Times New Roman" panose="02020603050405020304" pitchFamily="18" charset="0"/>
                    <a:buNone/>
                  </a:pPr>
                  <a:r>
                    <a:rPr lang="en-US" altLang="en-US" sz="3600" b="1" dirty="0">
                      <a:solidFill>
                        <a:srgbClr val="990000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Firm 2</a:t>
                  </a:r>
                  <a:endParaRPr lang="en-US" altLang="en-US" dirty="0"/>
                </a:p>
              </p:txBody>
            </p:sp>
            <p:sp>
              <p:nvSpPr>
                <p:cNvPr id="35845" name="Google Shape;278;p24">
                  <a:extLst>
                    <a:ext uri="{FF2B5EF4-FFF2-40B4-BE49-F238E27FC236}">
                      <a16:creationId xmlns:a16="http://schemas.microsoft.com/office/drawing/2014/main" id="{DA6DCB8D-A717-4508-B546-01FE85DA8EF8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 rot="16200000">
                  <a:off x="2178050" y="3751263"/>
                  <a:ext cx="1600200" cy="64135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algn="ctr" eaLnBrk="1" hangingPunct="1">
                    <a:buClr>
                      <a:srgbClr val="000099"/>
                    </a:buClr>
                    <a:buSzPts val="3600"/>
                    <a:buFont typeface="Times New Roman" panose="02020603050405020304" pitchFamily="18" charset="0"/>
                    <a:buNone/>
                  </a:pPr>
                  <a:r>
                    <a:rPr lang="en-US" altLang="en-US" sz="3600" b="1">
                      <a:solidFill>
                        <a:srgbClr val="000099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Firm 1</a:t>
                  </a:r>
                  <a:endParaRPr lang="en-US" altLang="en-US"/>
                </a:p>
              </p:txBody>
            </p:sp>
            <p:sp>
              <p:nvSpPr>
                <p:cNvPr id="35846" name="Google Shape;279;p24">
                  <a:extLst>
                    <a:ext uri="{FF2B5EF4-FFF2-40B4-BE49-F238E27FC236}">
                      <a16:creationId xmlns:a16="http://schemas.microsoft.com/office/drawing/2014/main" id="{8375755F-0C5B-4EDF-8B2F-5DF36EC2FFFF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3933013" y="3240096"/>
                  <a:ext cx="2707640" cy="646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algn="ctr" eaLnBrk="1" hangingPunct="1">
                    <a:buClr>
                      <a:srgbClr val="000099"/>
                    </a:buClr>
                    <a:buSzPts val="3600"/>
                    <a:buFont typeface="Times New Roman" panose="02020603050405020304" pitchFamily="18" charset="0"/>
                    <a:buNone/>
                  </a:pPr>
                  <a:r>
                    <a:rPr lang="en-US" altLang="en-US" sz="3600" b="1" dirty="0">
                      <a:solidFill>
                        <a:srgbClr val="000099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$100</a:t>
                  </a:r>
                  <a:r>
                    <a:rPr lang="en-US" altLang="en-US" sz="3600" b="1" dirty="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, </a:t>
                  </a:r>
                  <a:r>
                    <a:rPr lang="en-US" altLang="en-US" sz="3600" b="1" dirty="0">
                      <a:solidFill>
                        <a:srgbClr val="990000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$100</a:t>
                  </a:r>
                  <a:r>
                    <a:rPr lang="en-US" altLang="en-US" sz="3600" b="1" dirty="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 </a:t>
                  </a:r>
                  <a:endParaRPr lang="en-US" altLang="en-US" dirty="0"/>
                </a:p>
              </p:txBody>
            </p:sp>
            <p:sp>
              <p:nvSpPr>
                <p:cNvPr id="35848" name="Google Shape;281;p24">
                  <a:extLst>
                    <a:ext uri="{FF2B5EF4-FFF2-40B4-BE49-F238E27FC236}">
                      <a16:creationId xmlns:a16="http://schemas.microsoft.com/office/drawing/2014/main" id="{8DA8A947-42AD-4DD8-81BD-3F301BA9A345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6958085" y="2300708"/>
                  <a:ext cx="1513092" cy="519113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algn="ctr" eaLnBrk="1" hangingPunct="1">
                    <a:buClr>
                      <a:srgbClr val="990000"/>
                    </a:buClr>
                    <a:buSzPts val="2800"/>
                    <a:buFont typeface="Times New Roman" panose="02020603050405020304" pitchFamily="18" charset="0"/>
                    <a:buNone/>
                  </a:pPr>
                  <a:r>
                    <a:rPr lang="en-US" altLang="en-US" sz="2800" b="1" dirty="0">
                      <a:solidFill>
                        <a:srgbClr val="990000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Low</a:t>
                  </a:r>
                  <a:endParaRPr lang="en-US" altLang="en-US" dirty="0"/>
                </a:p>
              </p:txBody>
            </p:sp>
            <p:sp>
              <p:nvSpPr>
                <p:cNvPr id="35849" name="Google Shape;282;p24">
                  <a:extLst>
                    <a:ext uri="{FF2B5EF4-FFF2-40B4-BE49-F238E27FC236}">
                      <a16:creationId xmlns:a16="http://schemas.microsoft.com/office/drawing/2014/main" id="{24782CE7-A477-4A6C-8F29-8143E4C2CD76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3259138" y="3335338"/>
                  <a:ext cx="1009650" cy="519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eaLnBrk="1" hangingPunct="1">
                    <a:buClr>
                      <a:srgbClr val="000099"/>
                    </a:buClr>
                    <a:buSzPts val="2800"/>
                    <a:buFont typeface="Times New Roman" panose="02020603050405020304" pitchFamily="18" charset="0"/>
                    <a:buNone/>
                  </a:pPr>
                  <a:r>
                    <a:rPr lang="en-US" altLang="en-US" sz="2800" b="1">
                      <a:solidFill>
                        <a:srgbClr val="000099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High</a:t>
                  </a:r>
                  <a:endParaRPr lang="en-US" altLang="en-US"/>
                </a:p>
              </p:txBody>
            </p:sp>
            <p:sp>
              <p:nvSpPr>
                <p:cNvPr id="35850" name="Google Shape;283;p24">
                  <a:extLst>
                    <a:ext uri="{FF2B5EF4-FFF2-40B4-BE49-F238E27FC236}">
                      <a16:creationId xmlns:a16="http://schemas.microsoft.com/office/drawing/2014/main" id="{B7CDEB6F-68DA-4CCE-B444-6EFA04FD705A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3040063" y="4259263"/>
                  <a:ext cx="1447800" cy="519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algn="ctr" eaLnBrk="1" hangingPunct="1">
                    <a:buClr>
                      <a:srgbClr val="000099"/>
                    </a:buClr>
                    <a:buSzPts val="2800"/>
                    <a:buFont typeface="Times New Roman" panose="02020603050405020304" pitchFamily="18" charset="0"/>
                    <a:buNone/>
                  </a:pPr>
                  <a:r>
                    <a:rPr lang="en-US" altLang="en-US" sz="2800" b="1">
                      <a:solidFill>
                        <a:srgbClr val="000099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Low</a:t>
                  </a:r>
                  <a:endParaRPr lang="en-US" altLang="en-US"/>
                </a:p>
              </p:txBody>
            </p:sp>
            <p:sp>
              <p:nvSpPr>
                <p:cNvPr id="35853" name="Google Shape;286;p24">
                  <a:extLst>
                    <a:ext uri="{FF2B5EF4-FFF2-40B4-BE49-F238E27FC236}">
                      <a16:creationId xmlns:a16="http://schemas.microsoft.com/office/drawing/2014/main" id="{72E33E39-9890-4BA8-8983-23E8F0A78641}"/>
                    </a:ext>
                  </a:extLst>
                </p:cNvPr>
                <p:cNvSpPr txBox="1">
                  <a:spLocks noChangeArrowheads="1"/>
                </p:cNvSpPr>
                <p:nvPr/>
              </p:nvSpPr>
              <p:spPr bwMode="auto">
                <a:xfrm>
                  <a:off x="3951892" y="4121948"/>
                  <a:ext cx="2707640" cy="64611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lIns="91425" tIns="45700" rIns="91425" bIns="45700"/>
                <a:lstStyle>
                  <a:lvl1pPr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1pPr>
                  <a:lvl2pPr marL="742950" indent="-28575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2pPr>
                  <a:lvl3pPr marL="11430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3pPr>
                  <a:lvl4pPr marL="16002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4pPr>
                  <a:lvl5pPr marL="2057400" indent="-228600"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buClr>
                      <a:srgbClr val="000000"/>
                    </a:buClr>
                    <a:buFont typeface="Arial" panose="020B0604020202020204" pitchFamily="34" charset="0"/>
                    <a:defRPr sz="1400">
                      <a:solidFill>
                        <a:srgbClr val="000000"/>
                      </a:solidFill>
                      <a:latin typeface="Arial" panose="020B0604020202020204" pitchFamily="34" charset="0"/>
                      <a:cs typeface="Arial" panose="020B0604020202020204" pitchFamily="34" charset="0"/>
                      <a:sym typeface="Arial" panose="020B0604020202020204" pitchFamily="34" charset="0"/>
                    </a:defRPr>
                  </a:lvl9pPr>
                </a:lstStyle>
                <a:p>
                  <a:pPr algn="ctr" eaLnBrk="1" hangingPunct="1">
                    <a:buClr>
                      <a:srgbClr val="000099"/>
                    </a:buClr>
                    <a:buSzPts val="3600"/>
                    <a:buFont typeface="Times New Roman" panose="02020603050405020304" pitchFamily="18" charset="0"/>
                    <a:buNone/>
                  </a:pPr>
                  <a:r>
                    <a:rPr lang="en-US" altLang="en-US" sz="3600" b="1" dirty="0">
                      <a:solidFill>
                        <a:srgbClr val="000099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$170</a:t>
                  </a:r>
                  <a:r>
                    <a:rPr lang="en-US" altLang="en-US" sz="3600" b="1" dirty="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, </a:t>
                  </a:r>
                  <a:r>
                    <a:rPr lang="en-US" altLang="en-US" sz="3600" b="1" dirty="0">
                      <a:solidFill>
                        <a:srgbClr val="990000"/>
                      </a:solidFill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$20</a:t>
                  </a:r>
                  <a:r>
                    <a:rPr lang="en-US" altLang="en-US" sz="3600" b="1" dirty="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rPr>
                    <a:t> </a:t>
                  </a:r>
                  <a:endParaRPr lang="en-US" altLang="en-US" dirty="0"/>
                </a:p>
              </p:txBody>
            </p:sp>
          </p:grpSp>
        </p:grpSp>
        <p:sp>
          <p:nvSpPr>
            <p:cNvPr id="35854" name="Google Shape;287;p24">
              <a:extLst>
                <a:ext uri="{FF2B5EF4-FFF2-40B4-BE49-F238E27FC236}">
                  <a16:creationId xmlns:a16="http://schemas.microsoft.com/office/drawing/2014/main" id="{A74CFDC8-2A1F-44CD-B6D8-5E1561132A9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993414" y="4979372"/>
              <a:ext cx="2590800" cy="6477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$50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, </a:t>
              </a: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$50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 </a:t>
              </a:r>
              <a:endParaRPr lang="en-US" altLang="en-US" dirty="0"/>
            </a:p>
          </p:txBody>
        </p:sp>
      </p:grpSp>
      <p:sp>
        <p:nvSpPr>
          <p:cNvPr id="5" name="Google Shape;293;p24">
            <a:extLst>
              <a:ext uri="{FF2B5EF4-FFF2-40B4-BE49-F238E27FC236}">
                <a16:creationId xmlns:a16="http://schemas.microsoft.com/office/drawing/2014/main" id="{7403001D-62F6-4863-B476-8A996EC930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11628" y="4446083"/>
            <a:ext cx="2162955" cy="1061440"/>
          </a:xfrm>
          <a:prstGeom prst="ellipse">
            <a:avLst/>
          </a:prstGeom>
          <a:noFill/>
          <a:ln w="76200">
            <a:solidFill>
              <a:srgbClr val="FF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25" tIns="45700" rIns="91425" bIns="45700" anchor="ctr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eaLnBrk="1" hangingPunct="1"/>
            <a:endParaRPr lang="en-US" altLang="en-US" sz="2400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26FB1BE-1A18-4402-B54C-FEE65E4609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832831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E289DF-7C1F-40A5-89C4-01E77E8040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13754"/>
            <a:ext cx="10515600" cy="1325563"/>
          </a:xfrm>
        </p:spPr>
        <p:txBody>
          <a:bodyPr>
            <a:normAutofit/>
          </a:bodyPr>
          <a:lstStyle/>
          <a:p>
            <a:r>
              <a:rPr lang="en-US" sz="3200" dirty="0"/>
              <a:t>How Facilitating Practices Can Solve Cartel Problems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148E4AE-1948-421E-AE1A-2C4BBD21A4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65079" y="1825625"/>
            <a:ext cx="6706597" cy="4351338"/>
          </a:xfrm>
        </p:spPr>
        <p:txBody>
          <a:bodyPr>
            <a:normAutofit fontScale="85000" lnSpcReduction="20000"/>
          </a:bodyPr>
          <a:lstStyle/>
          <a:p>
            <a:pPr lvl="0"/>
            <a:r>
              <a:rPr lang="en-US" dirty="0"/>
              <a:t>“Facilitating practices” are types of conduct that increase the likelihood of successful collusion (both conscious parallelism and cartel agreements)</a:t>
            </a:r>
          </a:p>
          <a:p>
            <a:pPr lvl="0"/>
            <a:r>
              <a:rPr lang="en-US" dirty="0">
                <a:solidFill>
                  <a:srgbClr val="C00000"/>
                </a:solidFill>
              </a:rPr>
              <a:t>Facilitate Consensus </a:t>
            </a:r>
            <a:r>
              <a:rPr lang="en-US" dirty="0"/>
              <a:t>by signaling/communication, homogenizing products or simplifying prices</a:t>
            </a:r>
          </a:p>
          <a:p>
            <a:pPr lvl="0"/>
            <a:r>
              <a:rPr lang="en-US" dirty="0">
                <a:solidFill>
                  <a:srgbClr val="C00000"/>
                </a:solidFill>
              </a:rPr>
              <a:t>Deter Cheating, by …</a:t>
            </a:r>
            <a:endParaRPr lang="en-US" dirty="0"/>
          </a:p>
          <a:p>
            <a:pPr lvl="1"/>
            <a:r>
              <a:rPr lang="en-US" dirty="0"/>
              <a:t>By changing </a:t>
            </a:r>
            <a:r>
              <a:rPr lang="en-US" dirty="0">
                <a:solidFill>
                  <a:srgbClr val="C00000"/>
                </a:solidFill>
              </a:rPr>
              <a:t>information </a:t>
            </a:r>
            <a:r>
              <a:rPr lang="en-US" dirty="0"/>
              <a:t>environment </a:t>
            </a:r>
          </a:p>
          <a:p>
            <a:pPr lvl="1"/>
            <a:r>
              <a:rPr lang="en-US" dirty="0"/>
              <a:t>By changing </a:t>
            </a:r>
            <a:r>
              <a:rPr lang="en-US" dirty="0">
                <a:solidFill>
                  <a:srgbClr val="C00000"/>
                </a:solidFill>
              </a:rPr>
              <a:t>incentives </a:t>
            </a:r>
            <a:r>
              <a:rPr lang="en-US" dirty="0"/>
              <a:t>(even aside from information) </a:t>
            </a:r>
          </a:p>
          <a:p>
            <a:r>
              <a:rPr lang="en-US" dirty="0"/>
              <a:t>Specifically, </a:t>
            </a:r>
            <a:r>
              <a:rPr lang="en-US" dirty="0">
                <a:solidFill>
                  <a:srgbClr val="C00000"/>
                </a:solidFill>
              </a:rPr>
              <a:t>deter cheating </a:t>
            </a:r>
            <a:r>
              <a:rPr lang="en-US" dirty="0"/>
              <a:t>by …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By reducing detection lags 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By reducing incremental profits from cheating 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By increasing likelihood of punishment</a:t>
            </a:r>
          </a:p>
          <a:p>
            <a:pPr lvl="1"/>
            <a:r>
              <a:rPr lang="en-US" dirty="0">
                <a:solidFill>
                  <a:srgbClr val="C00000"/>
                </a:solidFill>
              </a:rPr>
              <a:t>By increasing the profit reduction from punishment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B6B5219-B9D0-45A5-B6F0-0E5DBD157499}"/>
              </a:ext>
            </a:extLst>
          </p:cNvPr>
          <p:cNvSpPr txBox="1"/>
          <p:nvPr/>
        </p:nvSpPr>
        <p:spPr>
          <a:xfrm>
            <a:off x="7714498" y="2488511"/>
            <a:ext cx="2771913" cy="1015663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txBody>
          <a:bodyPr wrap="none" rtlCol="0">
            <a:spAutoFit/>
          </a:bodyPr>
          <a:lstStyle/>
          <a:p>
            <a:r>
              <a:rPr lang="en-US" sz="2000" u="sng" dirty="0">
                <a:solidFill>
                  <a:srgbClr val="0070C0"/>
                </a:solidFill>
              </a:rPr>
              <a:t>Two Basic Categories</a:t>
            </a:r>
            <a:r>
              <a:rPr lang="en-US" sz="2000" dirty="0">
                <a:solidFill>
                  <a:srgbClr val="0070C0"/>
                </a:solidFill>
              </a:rPr>
              <a:t> </a:t>
            </a:r>
          </a:p>
          <a:p>
            <a:r>
              <a:rPr lang="en-US" sz="2000" dirty="0">
                <a:solidFill>
                  <a:srgbClr val="0070C0"/>
                </a:solidFill>
              </a:rPr>
              <a:t>-- Information Exchange</a:t>
            </a:r>
          </a:p>
          <a:p>
            <a:r>
              <a:rPr lang="en-US" sz="2000" dirty="0">
                <a:solidFill>
                  <a:srgbClr val="0070C0"/>
                </a:solidFill>
              </a:rPr>
              <a:t>-- Incentive Management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535FB6FE-E8E5-4C33-BDAB-3ADBDA55A27D}"/>
              </a:ext>
            </a:extLst>
          </p:cNvPr>
          <p:cNvCxnSpPr>
            <a:cxnSpLocks/>
          </p:cNvCxnSpPr>
          <p:nvPr/>
        </p:nvCxnSpPr>
        <p:spPr>
          <a:xfrm flipH="1">
            <a:off x="5636619" y="3331911"/>
            <a:ext cx="1562994" cy="360903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926FD0F4-C5B1-444D-AF5E-F6389DD2C1C4}"/>
              </a:ext>
            </a:extLst>
          </p:cNvPr>
          <p:cNvCxnSpPr>
            <a:cxnSpLocks/>
          </p:cNvCxnSpPr>
          <p:nvPr/>
        </p:nvCxnSpPr>
        <p:spPr>
          <a:xfrm flipH="1">
            <a:off x="6964384" y="3690482"/>
            <a:ext cx="1657349" cy="231775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6FA0E22-CCA6-4967-91D2-249EA19617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2248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Google Shape;260;p24">
            <a:extLst>
              <a:ext uri="{FF2B5EF4-FFF2-40B4-BE49-F238E27FC236}">
                <a16:creationId xmlns:a16="http://schemas.microsoft.com/office/drawing/2014/main" id="{30C56873-ECFD-49BD-88C3-13B9A66ADE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3478" y="243847"/>
            <a:ext cx="10935093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475" tIns="44450" rIns="90475" bIns="4445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4100"/>
              <a:buFont typeface="Times New Roman" panose="02020603050405020304" pitchFamily="18" charset="0"/>
              <a:buNone/>
            </a:pPr>
            <a:r>
              <a:rPr lang="en-US" altLang="en-US" sz="3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Facilitating Practices </a:t>
            </a:r>
            <a:r>
              <a:rPr lang="en-US" altLang="en-US" sz="3200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(Conduct) </a:t>
            </a:r>
            <a:r>
              <a:rPr lang="en-US" altLang="en-US" sz="3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Function Similarly</a:t>
            </a:r>
            <a:endParaRPr lang="en-US" altLang="en-US" sz="1050" dirty="0">
              <a:solidFill>
                <a:schemeClr val="tx1"/>
              </a:solidFill>
            </a:endParaRPr>
          </a:p>
        </p:txBody>
      </p:sp>
      <p:sp>
        <p:nvSpPr>
          <p:cNvPr id="261" name="Google Shape;261;p24">
            <a:extLst>
              <a:ext uri="{FF2B5EF4-FFF2-40B4-BE49-F238E27FC236}">
                <a16:creationId xmlns:a16="http://schemas.microsoft.com/office/drawing/2014/main" id="{9926A168-4957-4448-8365-F9EA32C713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01658" y="1021461"/>
            <a:ext cx="11591563" cy="1077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>
              <a:lnSpc>
                <a:spcPct val="90000"/>
              </a:lnSpc>
              <a:buSzPts val="3200"/>
            </a:pPr>
            <a:r>
              <a:rPr lang="en-US" altLang="en-US" sz="2400" i="1" u="sng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Facilitating Practices also </a:t>
            </a:r>
            <a:r>
              <a:rPr lang="en-US" altLang="en-US" sz="2400" i="1" u="sng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can reduce/undo temptation to cheat in the same 3 basic ways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Reduce time spent in temptation by speeding “detection” and “ response (“punishment”)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Reduce profits earned during period in temptation box</a:t>
            </a:r>
          </a:p>
          <a:p>
            <a:pPr>
              <a:lnSpc>
                <a:spcPct val="90000"/>
              </a:lnSpc>
              <a:buSzPts val="3200"/>
            </a:pPr>
            <a: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-- Allow less time in sucker box if rival gives in to temptation</a:t>
            </a:r>
            <a:br>
              <a:rPr lang="en-US" altLang="en-US" sz="2400" i="1" dirty="0">
                <a:solidFill>
                  <a:srgbClr val="C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</a:br>
            <a:endParaRPr lang="en-US" altLang="en-US" sz="2400" i="1" dirty="0">
              <a:solidFill>
                <a:srgbClr val="C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eaLnBrk="1" hangingPunct="1">
              <a:lnSpc>
                <a:spcPct val="90000"/>
              </a:lnSpc>
              <a:buSzPts val="3200"/>
            </a:pPr>
            <a:r>
              <a:rPr lang="en-US" altLang="en-US" sz="2800" b="1" i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Practices might be adopted by agreement, tacit coordination or unilateral </a:t>
            </a:r>
            <a:endParaRPr lang="en-US" altLang="en-US" sz="2800" b="1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35847" name="Google Shape;280;p24">
            <a:extLst>
              <a:ext uri="{FF2B5EF4-FFF2-40B4-BE49-F238E27FC236}">
                <a16:creationId xmlns:a16="http://schemas.microsoft.com/office/drawing/2014/main" id="{9285483E-E24D-401C-81AD-EDF88012454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93499" y="3564819"/>
            <a:ext cx="108585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eaLnBrk="1" hangingPunct="1">
              <a:buClr>
                <a:srgbClr val="990000"/>
              </a:buClr>
              <a:buSzPts val="2800"/>
              <a:buFont typeface="Times New Roman" panose="02020603050405020304" pitchFamily="18" charset="0"/>
              <a:buNone/>
            </a:pPr>
            <a:r>
              <a:rPr lang="en-US" altLang="en-US" sz="28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High</a:t>
            </a:r>
            <a:endParaRPr lang="en-US" altLang="en-US" dirty="0"/>
          </a:p>
        </p:txBody>
      </p:sp>
      <p:sp>
        <p:nvSpPr>
          <p:cNvPr id="35851" name="Google Shape;284;p24">
            <a:extLst>
              <a:ext uri="{FF2B5EF4-FFF2-40B4-BE49-F238E27FC236}">
                <a16:creationId xmlns:a16="http://schemas.microsoft.com/office/drawing/2014/main" id="{74D4CF04-CB70-4362-8071-605764C7DA7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13225" y="5062538"/>
            <a:ext cx="2895600" cy="1554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SzPts val="3200"/>
              <a:buFont typeface="Times New Roman" panose="02020603050405020304" pitchFamily="18" charset="0"/>
              <a:buNone/>
            </a:pPr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algn="ctr" eaLnBrk="1" hangingPunct="1">
              <a:buSzPts val="3200"/>
              <a:buFont typeface="Times New Roman" panose="02020603050405020304" pitchFamily="18" charset="0"/>
              <a:buNone/>
            </a:pPr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  <a:p>
            <a:pPr eaLnBrk="1" hangingPunct="1"/>
            <a:endParaRPr lang="en-US" altLang="en-US" sz="3200" b="1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sp>
        <p:nvSpPr>
          <p:cNvPr id="35852" name="Google Shape;285;p24">
            <a:extLst>
              <a:ext uri="{FF2B5EF4-FFF2-40B4-BE49-F238E27FC236}">
                <a16:creationId xmlns:a16="http://schemas.microsoft.com/office/drawing/2014/main" id="{AB76172B-AA75-4124-81AE-1D9756501A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00451" y="4059966"/>
            <a:ext cx="259080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3600"/>
              <a:buFont typeface="Times New Roman" panose="02020603050405020304" pitchFamily="18" charset="0"/>
              <a:buNone/>
            </a:pPr>
            <a:r>
              <a:rPr lang="en-US" altLang="en-US" sz="36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$20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, </a:t>
            </a:r>
            <a:r>
              <a:rPr lang="en-US" altLang="en-US" sz="36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$170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 </a:t>
            </a:r>
            <a:endParaRPr lang="en-US" altLang="en-US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587EC716-C5CA-4265-9980-BA395D882C2A}"/>
              </a:ext>
            </a:extLst>
          </p:cNvPr>
          <p:cNvGrpSpPr/>
          <p:nvPr/>
        </p:nvGrpSpPr>
        <p:grpSpPr>
          <a:xfrm>
            <a:off x="2369580" y="3265551"/>
            <a:ext cx="5960721" cy="2837657"/>
            <a:chOff x="2657475" y="2092325"/>
            <a:chExt cx="5960721" cy="2837657"/>
          </a:xfrm>
        </p:grpSpPr>
        <p:grpSp>
          <p:nvGrpSpPr>
            <p:cNvPr id="35843" name="Google Shape;262;p24">
              <a:extLst>
                <a:ext uri="{FF2B5EF4-FFF2-40B4-BE49-F238E27FC236}">
                  <a16:creationId xmlns:a16="http://schemas.microsoft.com/office/drawing/2014/main" id="{6253247F-130A-4846-A61C-6D5A0CFF919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72280" y="3013870"/>
              <a:ext cx="4545916" cy="1916112"/>
              <a:chOff x="-4762" y="-4762"/>
              <a:chExt cx="5838825" cy="3756025"/>
            </a:xfrm>
          </p:grpSpPr>
          <p:grpSp>
            <p:nvGrpSpPr>
              <p:cNvPr id="35860" name="Google Shape;263;p24">
                <a:extLst>
                  <a:ext uri="{FF2B5EF4-FFF2-40B4-BE49-F238E27FC236}">
                    <a16:creationId xmlns:a16="http://schemas.microsoft.com/office/drawing/2014/main" id="{E9124E8D-BEA9-4FCD-96A7-69BE5CB97C9F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0" y="0"/>
                <a:ext cx="5829300" cy="3746500"/>
                <a:chOff x="0" y="0"/>
                <a:chExt cx="5829300" cy="3746500"/>
              </a:xfrm>
            </p:grpSpPr>
            <p:grpSp>
              <p:nvGrpSpPr>
                <p:cNvPr id="35862" name="Google Shape;264;p24">
                  <a:extLst>
                    <a:ext uri="{FF2B5EF4-FFF2-40B4-BE49-F238E27FC236}">
                      <a16:creationId xmlns:a16="http://schemas.microsoft.com/office/drawing/2014/main" id="{F9827281-0B1D-49A5-A992-FCC161B2488B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0" y="0"/>
                  <a:ext cx="2914650" cy="1873250"/>
                  <a:chOff x="0" y="0"/>
                  <a:chExt cx="2914650" cy="1873250"/>
                </a:xfrm>
              </p:grpSpPr>
              <p:sp>
                <p:nvSpPr>
                  <p:cNvPr id="35872" name="Google Shape;265;p24">
                    <a:extLst>
                      <a:ext uri="{FF2B5EF4-FFF2-40B4-BE49-F238E27FC236}">
                        <a16:creationId xmlns:a16="http://schemas.microsoft.com/office/drawing/2014/main" id="{A618DC2C-ABEB-44B6-8967-865EB6614BB2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68262" y="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1800"/>
                      <a:buFont typeface="Times New Roman" panose="02020603050405020304" pitchFamily="18" charset="0"/>
                      <a:buNone/>
                    </a:pPr>
                    <a:r>
                      <a:rPr lang="en-US" altLang="en-US" sz="1800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18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73" name="Google Shape;266;p24">
                    <a:extLst>
                      <a:ext uri="{FF2B5EF4-FFF2-40B4-BE49-F238E27FC236}">
                        <a16:creationId xmlns:a16="http://schemas.microsoft.com/office/drawing/2014/main" id="{90752180-B4C8-4F35-BC19-7FFF35E986A5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0" y="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grpSp>
              <p:nvGrpSpPr>
                <p:cNvPr id="35863" name="Google Shape;267;p24">
                  <a:extLst>
                    <a:ext uri="{FF2B5EF4-FFF2-40B4-BE49-F238E27FC236}">
                      <a16:creationId xmlns:a16="http://schemas.microsoft.com/office/drawing/2014/main" id="{80D086BD-8DAD-456C-9F9E-40C6141435B9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914650" y="0"/>
                  <a:ext cx="2914650" cy="1873250"/>
                  <a:chOff x="2914650" y="0"/>
                  <a:chExt cx="2914650" cy="1873250"/>
                </a:xfrm>
              </p:grpSpPr>
              <p:sp>
                <p:nvSpPr>
                  <p:cNvPr id="35870" name="Google Shape;268;p24">
                    <a:extLst>
                      <a:ext uri="{FF2B5EF4-FFF2-40B4-BE49-F238E27FC236}">
                        <a16:creationId xmlns:a16="http://schemas.microsoft.com/office/drawing/2014/main" id="{FC51EB43-48F7-4425-90C6-E2222F59E024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82912" y="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0" tIns="0" rIns="0" bIns="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3600"/>
                      <a:buFont typeface="Times New Roman" panose="02020603050405020304" pitchFamily="18" charset="0"/>
                      <a:buNone/>
                    </a:pPr>
                    <a:r>
                      <a:rPr lang="en-US" altLang="en-US" sz="3600" b="1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3600" b="1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71" name="Google Shape;269;p24">
                    <a:extLst>
                      <a:ext uri="{FF2B5EF4-FFF2-40B4-BE49-F238E27FC236}">
                        <a16:creationId xmlns:a16="http://schemas.microsoft.com/office/drawing/2014/main" id="{1901498B-C994-4D43-8F36-9E9FAF928C29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14650" y="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grpSp>
              <p:nvGrpSpPr>
                <p:cNvPr id="35864" name="Google Shape;270;p24">
                  <a:extLst>
                    <a:ext uri="{FF2B5EF4-FFF2-40B4-BE49-F238E27FC236}">
                      <a16:creationId xmlns:a16="http://schemas.microsoft.com/office/drawing/2014/main" id="{D5811FA9-988E-4FB6-8F82-8118289DAD5F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0" y="1873250"/>
                  <a:ext cx="2914650" cy="1873250"/>
                  <a:chOff x="0" y="1873250"/>
                  <a:chExt cx="2914650" cy="1873250"/>
                </a:xfrm>
              </p:grpSpPr>
              <p:sp>
                <p:nvSpPr>
                  <p:cNvPr id="35868" name="Google Shape;271;p24">
                    <a:extLst>
                      <a:ext uri="{FF2B5EF4-FFF2-40B4-BE49-F238E27FC236}">
                        <a16:creationId xmlns:a16="http://schemas.microsoft.com/office/drawing/2014/main" id="{FFECB367-7D71-445E-B5BC-2B5EBA3F1804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68262" y="187325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1800"/>
                      <a:buFont typeface="Times New Roman" panose="02020603050405020304" pitchFamily="18" charset="0"/>
                      <a:buNone/>
                    </a:pPr>
                    <a:r>
                      <a:rPr lang="en-US" altLang="en-US" sz="1800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18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69" name="Google Shape;272;p24">
                    <a:extLst>
                      <a:ext uri="{FF2B5EF4-FFF2-40B4-BE49-F238E27FC236}">
                        <a16:creationId xmlns:a16="http://schemas.microsoft.com/office/drawing/2014/main" id="{490874C5-2BDE-4F18-A1CA-6326B3B0BBA5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0" y="187325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  <p:grpSp>
              <p:nvGrpSpPr>
                <p:cNvPr id="35865" name="Google Shape;273;p24">
                  <a:extLst>
                    <a:ext uri="{FF2B5EF4-FFF2-40B4-BE49-F238E27FC236}">
                      <a16:creationId xmlns:a16="http://schemas.microsoft.com/office/drawing/2014/main" id="{D48ACEEF-36E3-4957-92BD-019E9365624A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2914650" y="1873250"/>
                  <a:ext cx="2914650" cy="1873250"/>
                  <a:chOff x="2914650" y="1873250"/>
                  <a:chExt cx="2914650" cy="1873250"/>
                </a:xfrm>
              </p:grpSpPr>
              <p:sp>
                <p:nvSpPr>
                  <p:cNvPr id="35866" name="Google Shape;274;p24">
                    <a:extLst>
                      <a:ext uri="{FF2B5EF4-FFF2-40B4-BE49-F238E27FC236}">
                        <a16:creationId xmlns:a16="http://schemas.microsoft.com/office/drawing/2014/main" id="{DE11D259-2FF9-496D-8D25-3AD9741686CC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82912" y="1873250"/>
                    <a:ext cx="2778125" cy="1873250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algn="ctr" eaLnBrk="1" hangingPunct="1">
                      <a:buSzPts val="2400"/>
                      <a:buFont typeface="Times New Roman" panose="02020603050405020304" pitchFamily="18" charset="0"/>
                      <a:buNone/>
                    </a:pPr>
                    <a:r>
                      <a:rPr lang="en-US" altLang="en-US" sz="2400" b="1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algn="ctr" eaLnBrk="1" hangingPunct="1">
                      <a:buSzPts val="1800"/>
                      <a:buFont typeface="Times New Roman" panose="02020603050405020304" pitchFamily="18" charset="0"/>
                      <a:buNone/>
                    </a:pPr>
                    <a:r>
                      <a:rPr lang="en-US" altLang="en-US" sz="1800">
                        <a:latin typeface="Times New Roman" panose="02020603050405020304" pitchFamily="18" charset="0"/>
                        <a:cs typeface="Times New Roman" panose="02020603050405020304" pitchFamily="18" charset="0"/>
                        <a:sym typeface="Times New Roman" panose="02020603050405020304" pitchFamily="18" charset="0"/>
                      </a:rPr>
                      <a:t> </a:t>
                    </a:r>
                    <a:endParaRPr lang="en-US" altLang="en-US"/>
                  </a:p>
                  <a:p>
                    <a:pPr eaLnBrk="1" hangingPunct="1"/>
                    <a:endParaRPr lang="en-US" altLang="en-US" sz="18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  <p:sp>
                <p:nvSpPr>
                  <p:cNvPr id="35867" name="Google Shape;275;p24">
                    <a:extLst>
                      <a:ext uri="{FF2B5EF4-FFF2-40B4-BE49-F238E27FC236}">
                        <a16:creationId xmlns:a16="http://schemas.microsoft.com/office/drawing/2014/main" id="{FECCA75B-BF69-4F0C-8A32-16DF7416C285}"/>
                      </a:ext>
                    </a:extLst>
                  </p:cNvPr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14650" y="1873250"/>
                    <a:ext cx="2914650" cy="1873250"/>
                  </a:xfrm>
                  <a:prstGeom prst="rect">
                    <a:avLst/>
                  </a:prstGeom>
                  <a:noFill/>
                  <a:ln w="9525">
                    <a:solidFill>
                      <a:srgbClr val="A0A0A0"/>
                    </a:solidFill>
                    <a:miter lim="800000"/>
                    <a:headEnd type="none" w="sm" len="sm"/>
                    <a:tailEnd type="none" w="sm" len="sm"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lIns="91425" tIns="45700" rIns="91425" bIns="45700"/>
                  <a:lstStyle>
                    <a:lvl1pPr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1pPr>
                    <a:lvl2pPr marL="742950" indent="-28575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2pPr>
                    <a:lvl3pPr marL="11430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3pPr>
                    <a:lvl4pPr marL="16002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4pPr>
                    <a:lvl5pPr marL="2057400" indent="-228600"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buClr>
                        <a:srgbClr val="000000"/>
                      </a:buClr>
                      <a:buFont typeface="Arial" panose="020B0604020202020204" pitchFamily="34" charset="0"/>
                      <a:defRPr sz="1400">
                        <a:solidFill>
                          <a:srgbClr val="00000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  <a:sym typeface="Arial" panose="020B0604020202020204" pitchFamily="34" charset="0"/>
                      </a:defRPr>
                    </a:lvl9pPr>
                  </a:lstStyle>
                  <a:p>
                    <a:pPr eaLnBrk="1" hangingPunct="1"/>
                    <a:endParaRPr lang="en-US" altLang="en-US" sz="2400">
                      <a:latin typeface="Times New Roman" panose="02020603050405020304" pitchFamily="18" charset="0"/>
                      <a:cs typeface="Times New Roman" panose="02020603050405020304" pitchFamily="18" charset="0"/>
                      <a:sym typeface="Times New Roman" panose="02020603050405020304" pitchFamily="18" charset="0"/>
                    </a:endParaRPr>
                  </a:p>
                </p:txBody>
              </p:sp>
            </p:grpSp>
          </p:grpSp>
          <p:sp>
            <p:nvSpPr>
              <p:cNvPr id="35861" name="Google Shape;276;p24">
                <a:extLst>
                  <a:ext uri="{FF2B5EF4-FFF2-40B4-BE49-F238E27FC236}">
                    <a16:creationId xmlns:a16="http://schemas.microsoft.com/office/drawing/2014/main" id="{4B4109A7-362A-4251-B121-B7FA906B5E7E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-4762" y="-4762"/>
                <a:ext cx="5838825" cy="3756025"/>
              </a:xfrm>
              <a:prstGeom prst="rect">
                <a:avLst/>
              </a:prstGeom>
              <a:noFill/>
              <a:ln w="9525">
                <a:solidFill>
                  <a:srgbClr val="A0A0A0"/>
                </a:solidFill>
                <a:miter lim="800000"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91425" tIns="45700" rIns="91425" bIns="45700"/>
              <a:lstStyle>
                <a:lvl1pPr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1pPr>
                <a:lvl2pPr marL="742950" indent="-28575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2pPr>
                <a:lvl3pPr marL="11430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3pPr>
                <a:lvl4pPr marL="16002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4pPr>
                <a:lvl5pPr marL="2057400" indent="-228600"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buClr>
                    <a:srgbClr val="000000"/>
                  </a:buClr>
                  <a:buFont typeface="Arial" panose="020B0604020202020204" pitchFamily="34" charset="0"/>
                  <a:defRPr sz="1400">
                    <a:solidFill>
                      <a:srgbClr val="000000"/>
                    </a:solidFill>
                    <a:latin typeface="Arial" panose="020B0604020202020204" pitchFamily="34" charset="0"/>
                    <a:cs typeface="Arial" panose="020B0604020202020204" pitchFamily="34" charset="0"/>
                    <a:sym typeface="Arial" panose="020B0604020202020204" pitchFamily="34" charset="0"/>
                  </a:defRPr>
                </a:lvl9pPr>
              </a:lstStyle>
              <a:p>
                <a:pPr eaLnBrk="1" hangingPunct="1"/>
                <a:endParaRPr lang="en-US" altLang="en-US" sz="240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endParaRPr>
              </a:p>
            </p:txBody>
          </p:sp>
        </p:grpSp>
        <p:sp>
          <p:nvSpPr>
            <p:cNvPr id="35844" name="Google Shape;277;p24">
              <a:extLst>
                <a:ext uri="{FF2B5EF4-FFF2-40B4-BE49-F238E27FC236}">
                  <a16:creationId xmlns:a16="http://schemas.microsoft.com/office/drawing/2014/main" id="{B3F36941-2AD2-4E40-AC99-2E6D26DE37C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133732" y="2092325"/>
              <a:ext cx="2807186" cy="6413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990000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Firm 2</a:t>
              </a:r>
              <a:endParaRPr lang="en-US" altLang="en-US" dirty="0"/>
            </a:p>
          </p:txBody>
        </p:sp>
        <p:sp>
          <p:nvSpPr>
            <p:cNvPr id="35845" name="Google Shape;278;p24">
              <a:extLst>
                <a:ext uri="{FF2B5EF4-FFF2-40B4-BE49-F238E27FC236}">
                  <a16:creationId xmlns:a16="http://schemas.microsoft.com/office/drawing/2014/main" id="{DA6DCB8D-A717-4508-B546-01FE85DA8EF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 rot="16200000">
              <a:off x="2178050" y="3751263"/>
              <a:ext cx="1600200" cy="6413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Firm 1</a:t>
              </a:r>
              <a:endParaRPr lang="en-US" altLang="en-US"/>
            </a:p>
          </p:txBody>
        </p:sp>
        <p:sp>
          <p:nvSpPr>
            <p:cNvPr id="35846" name="Google Shape;279;p24">
              <a:extLst>
                <a:ext uri="{FF2B5EF4-FFF2-40B4-BE49-F238E27FC236}">
                  <a16:creationId xmlns:a16="http://schemas.microsoft.com/office/drawing/2014/main" id="{8375755F-0C5B-4EDF-8B2F-5DF36EC2FFF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92880" y="3328988"/>
              <a:ext cx="2707640" cy="646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$100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, </a:t>
              </a: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$100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 </a:t>
              </a:r>
              <a:endParaRPr lang="en-US" altLang="en-US" dirty="0"/>
            </a:p>
          </p:txBody>
        </p:sp>
        <p:sp>
          <p:nvSpPr>
            <p:cNvPr id="35848" name="Google Shape;281;p24">
              <a:extLst>
                <a:ext uri="{FF2B5EF4-FFF2-40B4-BE49-F238E27FC236}">
                  <a16:creationId xmlns:a16="http://schemas.microsoft.com/office/drawing/2014/main" id="{8DA8A947-42AD-4DD8-81BD-3F301BA9A34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668192" y="2590801"/>
              <a:ext cx="1513092" cy="5191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990000"/>
                </a:buClr>
                <a:buSzPts val="2800"/>
                <a:buFont typeface="Times New Roman" panose="02020603050405020304" pitchFamily="18" charset="0"/>
                <a:buNone/>
              </a:pPr>
              <a:r>
                <a:rPr lang="en-US" altLang="en-US" sz="2800" b="1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Low</a:t>
              </a:r>
              <a:endParaRPr lang="en-US" altLang="en-US"/>
            </a:p>
          </p:txBody>
        </p:sp>
        <p:sp>
          <p:nvSpPr>
            <p:cNvPr id="35849" name="Google Shape;282;p24">
              <a:extLst>
                <a:ext uri="{FF2B5EF4-FFF2-40B4-BE49-F238E27FC236}">
                  <a16:creationId xmlns:a16="http://schemas.microsoft.com/office/drawing/2014/main" id="{24782CE7-A477-4A6C-8F29-8143E4C2CD7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259138" y="3335338"/>
              <a:ext cx="1009650" cy="519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eaLnBrk="1" hangingPunct="1">
                <a:buClr>
                  <a:srgbClr val="000099"/>
                </a:buClr>
                <a:buSzPts val="2800"/>
                <a:buFont typeface="Times New Roman" panose="02020603050405020304" pitchFamily="18" charset="0"/>
                <a:buNone/>
              </a:pPr>
              <a:r>
                <a:rPr lang="en-US" altLang="en-US" sz="2800" b="1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High</a:t>
              </a:r>
              <a:endParaRPr lang="en-US" altLang="en-US"/>
            </a:p>
          </p:txBody>
        </p:sp>
        <p:sp>
          <p:nvSpPr>
            <p:cNvPr id="35850" name="Google Shape;283;p24">
              <a:extLst>
                <a:ext uri="{FF2B5EF4-FFF2-40B4-BE49-F238E27FC236}">
                  <a16:creationId xmlns:a16="http://schemas.microsoft.com/office/drawing/2014/main" id="{B7CDEB6F-68DA-4CCE-B444-6EFA04FD705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40063" y="4259263"/>
              <a:ext cx="1447800" cy="519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2800"/>
                <a:buFont typeface="Times New Roman" panose="02020603050405020304" pitchFamily="18" charset="0"/>
                <a:buNone/>
              </a:pPr>
              <a:r>
                <a:rPr lang="en-US" altLang="en-US" sz="2800" b="1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Low</a:t>
              </a:r>
              <a:endParaRPr lang="en-US" altLang="en-US"/>
            </a:p>
          </p:txBody>
        </p:sp>
        <p:sp>
          <p:nvSpPr>
            <p:cNvPr id="35853" name="Google Shape;286;p24">
              <a:extLst>
                <a:ext uri="{FF2B5EF4-FFF2-40B4-BE49-F238E27FC236}">
                  <a16:creationId xmlns:a16="http://schemas.microsoft.com/office/drawing/2014/main" id="{72E33E39-9890-4BA8-8983-23E8F0A7864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65905" y="4195763"/>
              <a:ext cx="2707640" cy="646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425" tIns="45700" rIns="91425" bIns="45700"/>
            <a:lstStyle>
              <a:lvl1pPr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1pPr>
              <a:lvl2pPr marL="742950" indent="-28575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2pPr>
              <a:lvl3pPr marL="11430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3pPr>
              <a:lvl4pPr marL="16002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4pPr>
              <a:lvl5pPr marL="2057400" indent="-228600"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Font typeface="Arial" panose="020B0604020202020204" pitchFamily="34" charset="0"/>
                <a:defRPr sz="1400">
                  <a:solidFill>
                    <a:srgbClr val="000000"/>
                  </a:solidFill>
                  <a:latin typeface="Arial" panose="020B0604020202020204" pitchFamily="34" charset="0"/>
                  <a:cs typeface="Arial" panose="020B0604020202020204" pitchFamily="34" charset="0"/>
                  <a:sym typeface="Arial" panose="020B0604020202020204" pitchFamily="34" charset="0"/>
                </a:defRPr>
              </a:lvl9pPr>
            </a:lstStyle>
            <a:p>
              <a:pPr algn="ctr" eaLnBrk="1" hangingPunct="1">
                <a:buClr>
                  <a:srgbClr val="000099"/>
                </a:buClr>
                <a:buSzPts val="3600"/>
                <a:buFont typeface="Times New Roman" panose="02020603050405020304" pitchFamily="18" charset="0"/>
                <a:buNone/>
              </a:pPr>
              <a:r>
                <a:rPr lang="en-US" altLang="en-US" sz="3600" b="1" dirty="0">
                  <a:solidFill>
                    <a:srgbClr val="000099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$170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, </a:t>
              </a:r>
              <a:r>
                <a:rPr lang="en-US" altLang="en-US" sz="3600" b="1" dirty="0">
                  <a:solidFill>
                    <a:srgbClr val="99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$20</a:t>
              </a:r>
              <a:r>
                <a:rPr lang="en-US" altLang="en-US" sz="3600" b="1" dirty="0">
                  <a:latin typeface="Times New Roman" panose="02020603050405020304" pitchFamily="18" charset="0"/>
                  <a:cs typeface="Times New Roman" panose="02020603050405020304" pitchFamily="18" charset="0"/>
                  <a:sym typeface="Times New Roman" panose="02020603050405020304" pitchFamily="18" charset="0"/>
                </a:rPr>
                <a:t> </a:t>
              </a:r>
              <a:endParaRPr lang="en-US" altLang="en-US" dirty="0"/>
            </a:p>
          </p:txBody>
        </p:sp>
      </p:grpSp>
      <p:sp>
        <p:nvSpPr>
          <p:cNvPr id="35854" name="Google Shape;287;p24">
            <a:extLst>
              <a:ext uri="{FF2B5EF4-FFF2-40B4-BE49-F238E27FC236}">
                <a16:creationId xmlns:a16="http://schemas.microsoft.com/office/drawing/2014/main" id="{A74CFDC8-2A1F-44CD-B6D8-5E1561132A9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12151" y="4979427"/>
            <a:ext cx="2590800" cy="64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buClr>
                <a:srgbClr val="000099"/>
              </a:buClr>
              <a:buSzPts val="3600"/>
              <a:buFont typeface="Times New Roman" panose="02020603050405020304" pitchFamily="18" charset="0"/>
              <a:buNone/>
            </a:pPr>
            <a:r>
              <a:rPr lang="en-US" altLang="en-US" sz="3600" b="1" dirty="0">
                <a:solidFill>
                  <a:srgbClr val="000099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$50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, </a:t>
            </a:r>
            <a:r>
              <a:rPr lang="en-US" altLang="en-US" sz="3600" b="1" dirty="0">
                <a:solidFill>
                  <a:srgbClr val="99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$50</a:t>
            </a:r>
            <a:r>
              <a:rPr lang="en-US" altLang="en-US" sz="3600" b="1" dirty="0">
                <a:latin typeface="Times New Roman" panose="02020603050405020304" pitchFamily="18" charset="0"/>
                <a:cs typeface="Times New Roman" panose="02020603050405020304" pitchFamily="18" charset="0"/>
                <a:sym typeface="Times New Roman" panose="02020603050405020304" pitchFamily="18" charset="0"/>
              </a:rPr>
              <a:t> </a:t>
            </a:r>
            <a:endParaRPr lang="en-US" altLang="en-US" dirty="0"/>
          </a:p>
        </p:txBody>
      </p:sp>
      <p:sp>
        <p:nvSpPr>
          <p:cNvPr id="289" name="Google Shape;289;p24">
            <a:extLst>
              <a:ext uri="{FF2B5EF4-FFF2-40B4-BE49-F238E27FC236}">
                <a16:creationId xmlns:a16="http://schemas.microsoft.com/office/drawing/2014/main" id="{2449A49E-6AC8-4419-B8B3-C958CC34434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5988" y="5453243"/>
            <a:ext cx="11827233" cy="14208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5" tIns="45700" rIns="91425" bIns="45700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algn="ctr" eaLnBrk="1" hangingPunct="1">
              <a:lnSpc>
                <a:spcPct val="90000"/>
              </a:lnSpc>
              <a:buSzPts val="3200"/>
              <a:buFont typeface="Times New Roman" panose="02020603050405020304" pitchFamily="18" charset="0"/>
              <a:buNone/>
            </a:pPr>
            <a:endParaRPr lang="en-US" altLang="en-US" sz="1200" dirty="0"/>
          </a:p>
        </p:txBody>
      </p:sp>
      <p:sp>
        <p:nvSpPr>
          <p:cNvPr id="293" name="Google Shape;293;p24">
            <a:extLst>
              <a:ext uri="{FF2B5EF4-FFF2-40B4-BE49-F238E27FC236}">
                <a16:creationId xmlns:a16="http://schemas.microsoft.com/office/drawing/2014/main" id="{CEAEFD7C-5CFF-4301-9DB5-C044B94198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13194" y="4352773"/>
            <a:ext cx="2136037" cy="838200"/>
          </a:xfrm>
          <a:prstGeom prst="ellipse">
            <a:avLst/>
          </a:prstGeom>
          <a:noFill/>
          <a:ln w="76200">
            <a:solidFill>
              <a:srgbClr val="FF0000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25" tIns="45700" rIns="91425" bIns="45700" anchor="ctr"/>
          <a:lstStyle>
            <a:lvl1pPr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1pPr>
            <a:lvl2pPr marL="742950" indent="-28575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2pPr>
            <a:lvl3pPr marL="11430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3pPr>
            <a:lvl4pPr marL="16002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4pPr>
            <a:lvl5pPr marL="2057400" indent="-228600"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Font typeface="Arial" panose="020B0604020202020204" pitchFamily="34" charset="0"/>
              <a:defRPr sz="140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  <a:sym typeface="Arial" panose="020B0604020202020204" pitchFamily="34" charset="0"/>
              </a:defRPr>
            </a:lvl9pPr>
          </a:lstStyle>
          <a:p>
            <a:pPr eaLnBrk="1" hangingPunct="1"/>
            <a:endParaRPr lang="en-US" altLang="en-US" sz="2400">
              <a:latin typeface="Times New Roman" panose="02020603050405020304" pitchFamily="18" charset="0"/>
              <a:cs typeface="Times New Roman" panose="02020603050405020304" pitchFamily="18" charset="0"/>
              <a:sym typeface="Times New Roman" panose="02020603050405020304" pitchFamily="18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177C498E-1B3A-4A24-AAD3-2D09CE740D89}"/>
              </a:ext>
            </a:extLst>
          </p:cNvPr>
          <p:cNvCxnSpPr/>
          <p:nvPr/>
        </p:nvCxnSpPr>
        <p:spPr>
          <a:xfrm flipV="1">
            <a:off x="4435660" y="5125666"/>
            <a:ext cx="658627" cy="62457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E2C05AB7-4D00-4B2A-BE5D-6A1DC5633873}"/>
              </a:ext>
            </a:extLst>
          </p:cNvPr>
          <p:cNvCxnSpPr>
            <a:cxnSpLocks/>
          </p:cNvCxnSpPr>
          <p:nvPr/>
        </p:nvCxnSpPr>
        <p:spPr>
          <a:xfrm>
            <a:off x="4322476" y="5073745"/>
            <a:ext cx="816632" cy="6998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ABD992ED-42EA-4DF6-BE29-81350B355D99}"/>
              </a:ext>
            </a:extLst>
          </p:cNvPr>
          <p:cNvSpPr txBox="1"/>
          <p:nvPr/>
        </p:nvSpPr>
        <p:spPr>
          <a:xfrm>
            <a:off x="4359685" y="5814378"/>
            <a:ext cx="114948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rgbClr val="002060"/>
                </a:solidFill>
              </a:rPr>
              <a:t>$90</a:t>
            </a:r>
            <a:endParaRPr lang="en-US" b="1" dirty="0">
              <a:solidFill>
                <a:srgbClr val="002060"/>
              </a:solidFill>
            </a:endParaRP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43C3A7B7-B8FE-4539-AC8E-4E541FB47B2B}"/>
              </a:ext>
            </a:extLst>
          </p:cNvPr>
          <p:cNvCxnSpPr/>
          <p:nvPr/>
        </p:nvCxnSpPr>
        <p:spPr>
          <a:xfrm flipV="1">
            <a:off x="7477896" y="4059807"/>
            <a:ext cx="658627" cy="624573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083A41EB-7604-4AD2-8EA8-A9CA291BEC22}"/>
              </a:ext>
            </a:extLst>
          </p:cNvPr>
          <p:cNvCxnSpPr>
            <a:cxnSpLocks/>
          </p:cNvCxnSpPr>
          <p:nvPr/>
        </p:nvCxnSpPr>
        <p:spPr>
          <a:xfrm>
            <a:off x="7412721" y="3969003"/>
            <a:ext cx="816632" cy="69984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2EEA6101-5AED-4E04-B966-A5681569BEBD}"/>
              </a:ext>
            </a:extLst>
          </p:cNvPr>
          <p:cNvSpPr txBox="1"/>
          <p:nvPr/>
        </p:nvSpPr>
        <p:spPr>
          <a:xfrm>
            <a:off x="8292273" y="4048445"/>
            <a:ext cx="114948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accent2">
                    <a:lumMod val="50000"/>
                  </a:schemeClr>
                </a:solidFill>
              </a:rPr>
              <a:t>$90</a:t>
            </a:r>
            <a:endParaRPr lang="en-US" b="1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569BBEC3-E2A3-4F23-BBCB-4AC2BB7BB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4452272"/>
      </p:ext>
    </p:extLst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441C04-0046-4C9D-ADB9-7A0AAA033B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/>
          <a:lstStyle/>
          <a:p>
            <a:r>
              <a:rPr lang="en-US" dirty="0"/>
              <a:t>Facilitating Practices and the “Paradox of Oligopoly Behavior”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E354E255-CC77-4D17-BA1C-2454BC700002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723900" y="1549400"/>
            <a:ext cx="10401300" cy="4206280"/>
          </a:xfrm>
          <a:prstGeom prst="rect">
            <a:avLst/>
          </a:prstGeom>
          <a:noFill/>
          <a:ln w="38100">
            <a:noFill/>
          </a:ln>
        </p:spPr>
        <p:txBody>
          <a:bodyPr wrap="square" rtlCol="0">
            <a:spAutoFit/>
          </a:bodyPr>
          <a:lstStyle/>
          <a:p>
            <a:r>
              <a:rPr lang="en-US" sz="2400" dirty="0"/>
              <a:t>Enabling rivals’ </a:t>
            </a:r>
            <a:r>
              <a:rPr lang="en-US" sz="2400" i="1" dirty="0"/>
              <a:t>quick responses </a:t>
            </a:r>
            <a:r>
              <a:rPr lang="en-US" sz="2400" dirty="0"/>
              <a:t>facilitates price war to break out, which is </a:t>
            </a:r>
            <a:r>
              <a:rPr lang="en-US" sz="2400" i="1" dirty="0"/>
              <a:t>procompetitive</a:t>
            </a:r>
            <a:r>
              <a:rPr lang="en-US" sz="2400" dirty="0"/>
              <a:t>. </a:t>
            </a:r>
          </a:p>
          <a:p>
            <a:pPr lvl="1"/>
            <a:r>
              <a:rPr lang="en-US" i="1" dirty="0"/>
              <a:t>Example: Suppose that information exchange </a:t>
            </a:r>
            <a:r>
              <a:rPr lang="en-US" i="1" dirty="0">
                <a:solidFill>
                  <a:srgbClr val="C00000"/>
                </a:solidFill>
              </a:rPr>
              <a:t>reduces detection lags</a:t>
            </a:r>
            <a:r>
              <a:rPr lang="en-US" i="1" dirty="0"/>
              <a:t>.  Then, firm-2 </a:t>
            </a:r>
            <a:r>
              <a:rPr lang="en-US" i="1" dirty="0">
                <a:solidFill>
                  <a:srgbClr val="C00000"/>
                </a:solidFill>
              </a:rPr>
              <a:t>punishes more quickly, </a:t>
            </a:r>
            <a:r>
              <a:rPr lang="en-US" i="1" dirty="0"/>
              <a:t>moving</a:t>
            </a:r>
            <a:r>
              <a:rPr lang="en-US" i="1" dirty="0">
                <a:solidFill>
                  <a:srgbClr val="C00000"/>
                </a:solidFill>
              </a:rPr>
              <a:t> </a:t>
            </a:r>
            <a:r>
              <a:rPr lang="en-US" i="1" dirty="0"/>
              <a:t>firm-1 out of the “temptation” box and into the “lose-lose” low price box.  </a:t>
            </a:r>
          </a:p>
          <a:p>
            <a:r>
              <a:rPr lang="en-US" sz="2400" dirty="0"/>
              <a:t>But think again --- </a:t>
            </a:r>
            <a:r>
              <a:rPr lang="en-US" sz="2400" i="1" dirty="0"/>
              <a:t>in a “game theory” way </a:t>
            </a:r>
          </a:p>
          <a:p>
            <a:r>
              <a:rPr lang="en-US" sz="2400" dirty="0"/>
              <a:t>Once firm-2’s quick responses are </a:t>
            </a:r>
            <a:r>
              <a:rPr lang="en-US" sz="2400" i="1" dirty="0"/>
              <a:t>anticipated by firm-1</a:t>
            </a:r>
            <a:r>
              <a:rPr lang="en-US" sz="2400" dirty="0"/>
              <a:t>, its incentive to cut price is reduced or eliminated.</a:t>
            </a:r>
          </a:p>
          <a:p>
            <a:pPr lvl="1"/>
            <a:r>
              <a:rPr lang="en-US" i="1" dirty="0"/>
              <a:t>Example:  </a:t>
            </a:r>
            <a:r>
              <a:rPr lang="en-US" i="1" dirty="0">
                <a:solidFill>
                  <a:srgbClr val="C00000"/>
                </a:solidFill>
              </a:rPr>
              <a:t>Why give into “temptation”</a:t>
            </a:r>
            <a:r>
              <a:rPr lang="en-US" i="1" dirty="0"/>
              <a:t> if you will quickly suffer punishment</a:t>
            </a:r>
            <a:br>
              <a:rPr lang="en-US" i="1" dirty="0"/>
            </a:br>
            <a:endParaRPr lang="en-US" sz="2000" i="1" dirty="0"/>
          </a:p>
          <a:p>
            <a:r>
              <a:rPr lang="en-US" sz="2400" dirty="0"/>
              <a:t>This is how facilitating practices function to support successful coordination</a:t>
            </a:r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C0DD356E-6BA3-4E63-8ADF-B282B58CFD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07248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9848B0-84D3-4B78-B2D1-E107A65047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46075"/>
            <a:ext cx="10515600" cy="1325563"/>
          </a:xfrm>
        </p:spPr>
        <p:txBody>
          <a:bodyPr>
            <a:normAutofit/>
          </a:bodyPr>
          <a:lstStyle/>
          <a:p>
            <a:r>
              <a:rPr lang="en-US" sz="2800" dirty="0"/>
              <a:t>Certain Conduct Improves Likelihood of Successful Coordination:</a:t>
            </a:r>
            <a:br>
              <a:rPr lang="en-US" sz="2800" dirty="0"/>
            </a:br>
            <a:r>
              <a:rPr lang="en-US" sz="2800" i="1" dirty="0">
                <a:solidFill>
                  <a:srgbClr val="C00000"/>
                </a:solidFill>
              </a:rPr>
              <a:t>Information Exchanges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FF8FB5-6770-4EA0-88DD-C4969670C9C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71637"/>
            <a:ext cx="10515600" cy="4996291"/>
          </a:xfrm>
        </p:spPr>
        <p:txBody>
          <a:bodyPr>
            <a:normAutofit/>
          </a:bodyPr>
          <a:lstStyle/>
          <a:p>
            <a:r>
              <a:rPr lang="en-US" sz="2400" dirty="0">
                <a:solidFill>
                  <a:srgbClr val="C00000"/>
                </a:solidFill>
              </a:rPr>
              <a:t>Goals</a:t>
            </a:r>
          </a:p>
          <a:p>
            <a:pPr lvl="1"/>
            <a:r>
              <a:rPr lang="en-US" sz="2000" dirty="0"/>
              <a:t>Facilitate reaching agreement on cartel prices</a:t>
            </a:r>
          </a:p>
          <a:p>
            <a:pPr lvl="1"/>
            <a:r>
              <a:rPr lang="en-US" sz="2000" dirty="0"/>
              <a:t>Facilitate quick responses to price changes</a:t>
            </a:r>
          </a:p>
          <a:p>
            <a:r>
              <a:rPr lang="en-US" sz="2400" dirty="0">
                <a:solidFill>
                  <a:srgbClr val="C00000"/>
                </a:solidFill>
              </a:rPr>
              <a:t>Examples </a:t>
            </a:r>
          </a:p>
          <a:p>
            <a:pPr lvl="1"/>
            <a:r>
              <a:rPr lang="en-US" sz="2000" dirty="0"/>
              <a:t>Phone calls, meetings, letters, emails (</a:t>
            </a:r>
            <a:r>
              <a:rPr lang="en-US" sz="2000" i="1" dirty="0"/>
              <a:t>Foley</a:t>
            </a:r>
            <a:r>
              <a:rPr lang="en-US" sz="2000" dirty="0"/>
              <a:t>)</a:t>
            </a:r>
          </a:p>
          <a:p>
            <a:pPr lvl="1"/>
            <a:r>
              <a:rPr lang="en-US" sz="2000" dirty="0"/>
              <a:t>Obtaining price verification from rivals for particular customers (</a:t>
            </a:r>
            <a:r>
              <a:rPr lang="en-US" sz="2000" i="1" dirty="0"/>
              <a:t>Lysine; Container</a:t>
            </a:r>
            <a:r>
              <a:rPr lang="en-US" sz="2000" dirty="0"/>
              <a:t>; </a:t>
            </a:r>
            <a:r>
              <a:rPr lang="en-US" sz="2000" i="1" dirty="0" err="1"/>
              <a:t>Blomkest</a:t>
            </a:r>
            <a:r>
              <a:rPr lang="en-US" sz="2000" i="1" dirty="0"/>
              <a:t>)</a:t>
            </a:r>
          </a:p>
          <a:p>
            <a:pPr lvl="1"/>
            <a:r>
              <a:rPr lang="en-US" sz="2000" dirty="0"/>
              <a:t>Exchange competitively sensitive information (e.g., particularly sales to specific customers, but also prices, sales, capacity) </a:t>
            </a:r>
            <a:r>
              <a:rPr lang="en-US" sz="2000" i="1" dirty="0"/>
              <a:t>(Hardwood)</a:t>
            </a:r>
          </a:p>
          <a:p>
            <a:pPr lvl="1"/>
            <a:r>
              <a:rPr lang="en-US" sz="2000" dirty="0"/>
              <a:t>Provide advance notice of price changes (especially if disclosed solely to competitors, and not also to consumers). (</a:t>
            </a:r>
            <a:r>
              <a:rPr lang="en-US" sz="2000" i="1" dirty="0"/>
              <a:t>Cigarettes; Ethyl)</a:t>
            </a:r>
            <a:r>
              <a:rPr lang="en-US" sz="2000" dirty="0"/>
              <a:t> </a:t>
            </a:r>
          </a:p>
          <a:p>
            <a:pPr lvl="1"/>
            <a:r>
              <a:rPr lang="en-US" sz="2000" dirty="0"/>
              <a:t>Announcing that you will defend market share at all costs (</a:t>
            </a:r>
            <a:r>
              <a:rPr lang="en-US" sz="2000" i="1" dirty="0"/>
              <a:t>Lysine</a:t>
            </a:r>
            <a:r>
              <a:rPr lang="en-US" sz="2000" dirty="0"/>
              <a:t>) </a:t>
            </a:r>
          </a:p>
          <a:p>
            <a:pPr lvl="1"/>
            <a:r>
              <a:rPr lang="en-US" sz="2000" dirty="0"/>
              <a:t>Announcing that price increases will be rolled back if not followed </a:t>
            </a:r>
            <a:endParaRPr lang="en-US" sz="24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DCF9051-EA7E-4CCB-80F7-EEE44A9353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03410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9848B0-84D3-4B78-B2D1-E107A65047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71525" y="146050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en-US" sz="3200" dirty="0"/>
              <a:t>Certain Conduct Improves Likelihood of Successful Coordination:</a:t>
            </a:r>
            <a:br>
              <a:rPr lang="en-US" sz="3200" dirty="0"/>
            </a:br>
            <a:r>
              <a:rPr lang="en-US" sz="3200" i="1" dirty="0">
                <a:solidFill>
                  <a:srgbClr val="C00000"/>
                </a:solidFill>
              </a:rPr>
              <a:t>Managing Incentives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FF8FB5-6770-4EA0-88DD-C4969670C9C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6275" y="1385888"/>
            <a:ext cx="9371851" cy="5472112"/>
          </a:xfrm>
        </p:spPr>
        <p:txBody>
          <a:bodyPr>
            <a:normAutofit fontScale="77500" lnSpcReduction="20000"/>
          </a:bodyPr>
          <a:lstStyle/>
          <a:p>
            <a:r>
              <a:rPr lang="en-US" sz="2400" dirty="0">
                <a:solidFill>
                  <a:srgbClr val="C00000"/>
                </a:solidFill>
              </a:rPr>
              <a:t>Building substantial excess capacity </a:t>
            </a:r>
          </a:p>
          <a:p>
            <a:pPr lvl="1"/>
            <a:r>
              <a:rPr lang="en-US" sz="2000" dirty="0"/>
              <a:t>Useful reserve as a punishment threat (</a:t>
            </a:r>
            <a:r>
              <a:rPr lang="en-US" sz="2000" i="1" dirty="0"/>
              <a:t>Lysine</a:t>
            </a:r>
            <a:r>
              <a:rPr lang="en-US" sz="2000" dirty="0"/>
              <a:t>)</a:t>
            </a:r>
          </a:p>
          <a:p>
            <a:r>
              <a:rPr lang="en-US" sz="2400" dirty="0">
                <a:solidFill>
                  <a:srgbClr val="C00000"/>
                </a:solidFill>
              </a:rPr>
              <a:t>Product exchange agreements</a:t>
            </a:r>
          </a:p>
          <a:p>
            <a:pPr lvl="1"/>
            <a:r>
              <a:rPr lang="en-US" sz="2000" dirty="0"/>
              <a:t>Provide a “side payment” mechanism to “true up” profit share agreement </a:t>
            </a:r>
            <a:r>
              <a:rPr lang="en-US" sz="2000" i="1" dirty="0"/>
              <a:t>(</a:t>
            </a:r>
            <a:r>
              <a:rPr lang="en-US" sz="2000" i="1" dirty="0" err="1"/>
              <a:t>Kleen</a:t>
            </a:r>
            <a:r>
              <a:rPr lang="en-US" sz="2000" i="1" dirty="0"/>
              <a:t>??)</a:t>
            </a:r>
          </a:p>
          <a:p>
            <a:r>
              <a:rPr lang="en-US" sz="2400" dirty="0">
                <a:solidFill>
                  <a:srgbClr val="C00000"/>
                </a:solidFill>
              </a:rPr>
              <a:t>Revenue sharing </a:t>
            </a:r>
          </a:p>
          <a:p>
            <a:pPr lvl="1"/>
            <a:r>
              <a:rPr lang="en-US" sz="2000" dirty="0"/>
              <a:t>Reduce or eliminate incentives to cut prices (</a:t>
            </a:r>
            <a:r>
              <a:rPr lang="en-US" sz="2000" i="1" dirty="0"/>
              <a:t>Lysine; Safeway</a:t>
            </a:r>
            <a:r>
              <a:rPr lang="en-US" sz="2000" dirty="0"/>
              <a:t>) </a:t>
            </a:r>
          </a:p>
          <a:p>
            <a:r>
              <a:rPr lang="en-US" sz="2400" dirty="0">
                <a:solidFill>
                  <a:srgbClr val="C00000"/>
                </a:solidFill>
              </a:rPr>
              <a:t>Price simplification/product standardization (i.e., no customization)</a:t>
            </a:r>
          </a:p>
          <a:p>
            <a:pPr lvl="1"/>
            <a:r>
              <a:rPr lang="en-US" sz="2000" dirty="0"/>
              <a:t>Simplify information to enable consensus and aid quick responses to cheating </a:t>
            </a:r>
            <a:r>
              <a:rPr lang="en-US" sz="2000" i="1" dirty="0"/>
              <a:t>(Apple eBooks,  GE/Westinghouse;)</a:t>
            </a:r>
          </a:p>
          <a:p>
            <a:r>
              <a:rPr lang="en-US" sz="2400" dirty="0">
                <a:solidFill>
                  <a:srgbClr val="C00000"/>
                </a:solidFill>
              </a:rPr>
              <a:t>Contractual MFNs or horizontal “No Discounting Agreements” </a:t>
            </a:r>
          </a:p>
          <a:p>
            <a:pPr lvl="1"/>
            <a:r>
              <a:rPr lang="en-US" sz="2000" dirty="0"/>
              <a:t>Prevent more profitable discounts restricted to only a few key customers</a:t>
            </a:r>
          </a:p>
          <a:p>
            <a:pPr lvl="1"/>
            <a:r>
              <a:rPr lang="en-US" sz="2000" dirty="0"/>
              <a:t>Create a “tax” if reduce price</a:t>
            </a:r>
          </a:p>
          <a:p>
            <a:pPr lvl="1"/>
            <a:r>
              <a:rPr lang="en-US" sz="2000" dirty="0"/>
              <a:t>Also informational – across-the-board price increases will be detected more quickly </a:t>
            </a:r>
          </a:p>
          <a:p>
            <a:pPr lvl="1"/>
            <a:r>
              <a:rPr lang="en-US" sz="2000" dirty="0"/>
              <a:t>MFNs </a:t>
            </a:r>
            <a:r>
              <a:rPr lang="en-US" sz="2000" i="1" dirty="0"/>
              <a:t>(GE/Westinghouse; Ethyl; Delta Dental; Apple)</a:t>
            </a:r>
          </a:p>
          <a:p>
            <a:pPr lvl="1"/>
            <a:r>
              <a:rPr lang="en-US" sz="2000" dirty="0"/>
              <a:t>Horizontal no discounting agreement </a:t>
            </a:r>
            <a:r>
              <a:rPr lang="en-US" sz="2000" i="1" dirty="0"/>
              <a:t>(Sugar Institute)</a:t>
            </a:r>
          </a:p>
          <a:p>
            <a:r>
              <a:rPr lang="en-US" sz="2400" dirty="0">
                <a:solidFill>
                  <a:srgbClr val="C00000"/>
                </a:solidFill>
              </a:rPr>
              <a:t>Meeting competition clauses (</a:t>
            </a:r>
            <a:r>
              <a:rPr lang="en-US" sz="2400" dirty="0" err="1">
                <a:solidFill>
                  <a:srgbClr val="C00000"/>
                </a:solidFill>
              </a:rPr>
              <a:t>MCCs</a:t>
            </a:r>
            <a:r>
              <a:rPr lang="en-US" sz="2400" dirty="0">
                <a:solidFill>
                  <a:srgbClr val="C00000"/>
                </a:solidFill>
              </a:rPr>
              <a:t>) in contracts</a:t>
            </a:r>
          </a:p>
          <a:p>
            <a:pPr lvl="1"/>
            <a:r>
              <a:rPr lang="en-US" sz="2000" dirty="0"/>
              <a:t>Contractual commitment to match price cuts </a:t>
            </a:r>
          </a:p>
          <a:p>
            <a:pPr lvl="1"/>
            <a:r>
              <a:rPr lang="en-US" sz="2000" dirty="0"/>
              <a:t>Also informational -- Incentivize customers to report rivals’ price cuts, which enable quick response </a:t>
            </a:r>
            <a:r>
              <a:rPr lang="en-US" sz="2000" i="1" dirty="0"/>
              <a:t>(Retailers; Amazon??)</a:t>
            </a:r>
          </a:p>
          <a:p>
            <a:r>
              <a:rPr lang="en-US" sz="2400" dirty="0">
                <a:solidFill>
                  <a:srgbClr val="C00000"/>
                </a:solidFill>
              </a:rPr>
              <a:t>Mutual Hostages (e.g. vertical relations; small market positions in rivals’ largest markets)</a:t>
            </a:r>
            <a:r>
              <a:rPr lang="en-US" sz="2400" dirty="0"/>
              <a:t> </a:t>
            </a:r>
          </a:p>
          <a:p>
            <a:pPr lvl="1"/>
            <a:r>
              <a:rPr lang="en-US" sz="2000" dirty="0"/>
              <a:t>Permit low cost punishment if rival cheat  </a:t>
            </a:r>
            <a:r>
              <a:rPr lang="en-US" sz="1900" i="1" dirty="0"/>
              <a:t>(Airline hypo; Google &amp; Amazon??)</a:t>
            </a:r>
          </a:p>
          <a:p>
            <a:pPr lvl="1"/>
            <a:endParaRPr lang="en-US" sz="20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47F2A22-B9CE-4312-8613-DF152B5D92C8}"/>
              </a:ext>
            </a:extLst>
          </p:cNvPr>
          <p:cNvSpPr txBox="1"/>
          <p:nvPr/>
        </p:nvSpPr>
        <p:spPr>
          <a:xfrm>
            <a:off x="8783309" y="2333086"/>
            <a:ext cx="1366074" cy="58477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US" sz="1600" b="1" u="sng" dirty="0">
                <a:solidFill>
                  <a:schemeClr val="accent1"/>
                </a:solidFill>
              </a:rPr>
              <a:t>Publisher Price Tiers</a:t>
            </a:r>
            <a:endParaRPr lang="en-US" sz="1600" b="1" dirty="0">
              <a:solidFill>
                <a:schemeClr val="accent1"/>
              </a:solidFill>
            </a:endParaRP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031BD440-A984-435E-B644-2CAF9EB0AFAE}"/>
              </a:ext>
            </a:extLst>
          </p:cNvPr>
          <p:cNvCxnSpPr/>
          <p:nvPr/>
        </p:nvCxnSpPr>
        <p:spPr>
          <a:xfrm flipH="1">
            <a:off x="8301519" y="2917861"/>
            <a:ext cx="390418" cy="390418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6839D6A-E8E7-4526-AE65-641D0A7D52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961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6F6908-99FC-46F7-B121-3896A2553B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27417"/>
            <a:ext cx="10515600" cy="1325563"/>
          </a:xfrm>
        </p:spPr>
        <p:txBody>
          <a:bodyPr>
            <a:normAutofit/>
          </a:bodyPr>
          <a:lstStyle/>
          <a:p>
            <a:r>
              <a:rPr lang="en-US" sz="3200" dirty="0"/>
              <a:t>Four Legal Approaches to Facilitating Practices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6CABFD-7EEB-4FA7-B88E-B327A25FFC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34505" y="1476832"/>
            <a:ext cx="5717666" cy="5211644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10000"/>
              </a:lnSpc>
            </a:pPr>
            <a:r>
              <a:rPr lang="en-US" sz="2000" dirty="0"/>
              <a:t>#1: Facilitating practices may be </a:t>
            </a:r>
            <a:r>
              <a:rPr lang="en-US" sz="2000" dirty="0">
                <a:solidFill>
                  <a:srgbClr val="C00000"/>
                </a:solidFill>
              </a:rPr>
              <a:t>evidence of </a:t>
            </a:r>
            <a:r>
              <a:rPr lang="en-US" sz="2000" u="sng" dirty="0">
                <a:solidFill>
                  <a:srgbClr val="C00000"/>
                </a:solidFill>
              </a:rPr>
              <a:t>per se illegal</a:t>
            </a:r>
            <a:r>
              <a:rPr lang="en-US" sz="2000" dirty="0">
                <a:solidFill>
                  <a:srgbClr val="C00000"/>
                </a:solidFill>
              </a:rPr>
              <a:t> price fixing agreement </a:t>
            </a:r>
            <a:r>
              <a:rPr lang="en-US" sz="2000" dirty="0"/>
              <a:t>(i.e., conduct contrary to independent self-interest)</a:t>
            </a:r>
          </a:p>
          <a:p>
            <a:pPr>
              <a:lnSpc>
                <a:spcPct val="110000"/>
              </a:lnSpc>
            </a:pPr>
            <a:r>
              <a:rPr lang="en-US" sz="2000" dirty="0"/>
              <a:t>#2: Practices adopted by </a:t>
            </a:r>
            <a:r>
              <a:rPr lang="en-US" sz="2000" dirty="0">
                <a:solidFill>
                  <a:srgbClr val="C00000"/>
                </a:solidFill>
              </a:rPr>
              <a:t>horizonal agreement </a:t>
            </a:r>
            <a:r>
              <a:rPr lang="en-US" sz="2000" dirty="0"/>
              <a:t>may violate Section 1 under the </a:t>
            </a:r>
            <a:r>
              <a:rPr lang="en-US" sz="2000" u="sng" dirty="0">
                <a:solidFill>
                  <a:srgbClr val="C00000"/>
                </a:solidFill>
              </a:rPr>
              <a:t>rule of reason</a:t>
            </a:r>
            <a:r>
              <a:rPr lang="en-US" sz="2000" dirty="0">
                <a:solidFill>
                  <a:srgbClr val="C00000"/>
                </a:solidFill>
              </a:rPr>
              <a:t> </a:t>
            </a:r>
            <a:r>
              <a:rPr lang="en-US" sz="2000" dirty="0"/>
              <a:t>(or, occasionally per se analysis)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Information exchanges.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No discounting agreements; MFNs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Product exchange agreements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Product standardization agreements</a:t>
            </a:r>
          </a:p>
          <a:p>
            <a:pPr>
              <a:lnSpc>
                <a:spcPct val="110000"/>
              </a:lnSpc>
            </a:pPr>
            <a:r>
              <a:rPr lang="en-US" sz="2000" dirty="0"/>
              <a:t>#3: Practices adopted in </a:t>
            </a:r>
            <a:r>
              <a:rPr lang="en-US" sz="2000" dirty="0">
                <a:solidFill>
                  <a:srgbClr val="C00000"/>
                </a:solidFill>
              </a:rPr>
              <a:t>agreements with customers </a:t>
            </a:r>
            <a:r>
              <a:rPr lang="en-US" sz="2000" dirty="0"/>
              <a:t>also may violate Section 1 under the </a:t>
            </a:r>
            <a:r>
              <a:rPr lang="en-US" sz="2000" u="sng" dirty="0">
                <a:solidFill>
                  <a:srgbClr val="C00000"/>
                </a:solidFill>
              </a:rPr>
              <a:t>rule of reason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Price Simplification or Product Standardization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Most-favored nation clauses (MFNs)</a:t>
            </a:r>
          </a:p>
          <a:p>
            <a:pPr lvl="1">
              <a:lnSpc>
                <a:spcPct val="110000"/>
              </a:lnSpc>
            </a:pPr>
            <a:r>
              <a:rPr lang="en-US" sz="1700" dirty="0"/>
              <a:t>Meeting competition clauses (</a:t>
            </a:r>
            <a:r>
              <a:rPr lang="en-US" sz="1700" dirty="0" err="1"/>
              <a:t>MCCs</a:t>
            </a:r>
            <a:r>
              <a:rPr lang="en-US" sz="1700" dirty="0"/>
              <a:t>)</a:t>
            </a:r>
          </a:p>
          <a:p>
            <a:pPr>
              <a:lnSpc>
                <a:spcPct val="110000"/>
              </a:lnSpc>
            </a:pPr>
            <a:r>
              <a:rPr lang="en-US" sz="2000" dirty="0"/>
              <a:t>#4: </a:t>
            </a:r>
            <a:r>
              <a:rPr lang="en-US" sz="2000" dirty="0">
                <a:solidFill>
                  <a:srgbClr val="C00000"/>
                </a:solidFill>
              </a:rPr>
              <a:t>Unilateral conduct </a:t>
            </a:r>
            <a:r>
              <a:rPr lang="en-US" sz="2000" dirty="0"/>
              <a:t>may be an “invitation to collude” under Section 2 or FTC Section 5</a:t>
            </a:r>
          </a:p>
          <a:p>
            <a:pPr>
              <a:lnSpc>
                <a:spcPct val="110000"/>
              </a:lnSpc>
            </a:pPr>
            <a:endParaRPr lang="en-US" sz="2000" dirty="0"/>
          </a:p>
          <a:p>
            <a:pPr lvl="1">
              <a:lnSpc>
                <a:spcPct val="110000"/>
              </a:lnSpc>
            </a:pPr>
            <a:endParaRPr lang="en-US" sz="16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FB98077-E058-4531-8120-A1252A3115B1}"/>
              </a:ext>
            </a:extLst>
          </p:cNvPr>
          <p:cNvSpPr txBox="1"/>
          <p:nvPr/>
        </p:nvSpPr>
        <p:spPr>
          <a:xfrm>
            <a:off x="7004114" y="1828800"/>
            <a:ext cx="3091994" cy="2246769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US" sz="2000" b="1" u="sng" dirty="0">
                <a:solidFill>
                  <a:srgbClr val="0070C0"/>
                </a:solidFill>
              </a:rPr>
              <a:t>Practices may involve</a:t>
            </a:r>
          </a:p>
          <a:p>
            <a:r>
              <a:rPr lang="en-US" sz="2000" b="1" dirty="0">
                <a:solidFill>
                  <a:srgbClr val="0070C0"/>
                </a:solidFill>
              </a:rPr>
              <a:t>-  Horizontal agreements</a:t>
            </a:r>
          </a:p>
          <a:p>
            <a:r>
              <a:rPr lang="en-US" sz="2000" b="1" dirty="0">
                <a:solidFill>
                  <a:srgbClr val="0070C0"/>
                </a:solidFill>
              </a:rPr>
              <a:t>-  Vertical agreements</a:t>
            </a:r>
          </a:p>
          <a:p>
            <a:r>
              <a:rPr lang="en-US" sz="2000" b="1" dirty="0">
                <a:solidFill>
                  <a:srgbClr val="0070C0"/>
                </a:solidFill>
              </a:rPr>
              <a:t> -  Unilateral conduct </a:t>
            </a:r>
          </a:p>
          <a:p>
            <a:endParaRPr lang="en-US" sz="2000" b="1" dirty="0">
              <a:solidFill>
                <a:srgbClr val="0070C0"/>
              </a:solidFill>
            </a:endParaRPr>
          </a:p>
          <a:p>
            <a:r>
              <a:rPr lang="en-US" sz="2000" b="1" i="1" dirty="0">
                <a:solidFill>
                  <a:srgbClr val="0070C0"/>
                </a:solidFill>
              </a:rPr>
              <a:t>Agreements may be formal or simply quid-quo-pro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B7469D7-B0FB-420F-8FE8-7D2C763AB1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A46641-C912-4986-A142-F89CF75FFF31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7830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imes New Roma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6698</TotalTime>
  <Words>2628</Words>
  <Application>Microsoft Office PowerPoint</Application>
  <PresentationFormat>Widescreen</PresentationFormat>
  <Paragraphs>316</Paragraphs>
  <Slides>20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6" baseType="lpstr">
      <vt:lpstr>Arial</vt:lpstr>
      <vt:lpstr>Calibri</vt:lpstr>
      <vt:lpstr>Cambria</vt:lpstr>
      <vt:lpstr>Symbol</vt:lpstr>
      <vt:lpstr>Times New Roman</vt:lpstr>
      <vt:lpstr>Office Theme</vt:lpstr>
      <vt:lpstr>  Topic 8 Facilitating Practices *(Half class)    Professor Steven Salop Antitrust Econ &amp; Law Fall 2021   </vt:lpstr>
      <vt:lpstr>Coordination More Likely to Succeed For Certain  Market Conditions (“Structural” Plus Factors)</vt:lpstr>
      <vt:lpstr>PowerPoint Presentation</vt:lpstr>
      <vt:lpstr>How Facilitating Practices Can Solve Cartel Problems</vt:lpstr>
      <vt:lpstr>PowerPoint Presentation</vt:lpstr>
      <vt:lpstr>Facilitating Practices and the “Paradox of Oligopoly Behavior”</vt:lpstr>
      <vt:lpstr>Certain Conduct Improves Likelihood of Successful Coordination: Information Exchanges</vt:lpstr>
      <vt:lpstr>Certain Conduct Improves Likelihood of Successful Coordination: Managing Incentives</vt:lpstr>
      <vt:lpstr>Four Legal Approaches to Facilitating Practices </vt:lpstr>
      <vt:lpstr>PowerPoint Presentation</vt:lpstr>
      <vt:lpstr>Legal Analysis </vt:lpstr>
      <vt:lpstr>U.S. v. Container Corp (1969): Information Exchange (p. 417)</vt:lpstr>
      <vt:lpstr>What Are the Possible Procompetitive Benefits of  Information Exchanges</vt:lpstr>
      <vt:lpstr>Poor Information Exchange Reasoning by Circuit Courts</vt:lpstr>
      <vt:lpstr>Examples of Other Facilitating Practices</vt:lpstr>
      <vt:lpstr>GE/Westinghouse (1977) (pp. 427-29)  Vertical Agreements </vt:lpstr>
      <vt:lpstr>PowerPoint Presentation</vt:lpstr>
      <vt:lpstr>Looking Ahead: Further Analysis of MFNs</vt:lpstr>
      <vt:lpstr>Invitation to Collude: American Airlines (1984) (p. 422) Unilateral Conduct – No Agreement</vt:lpstr>
      <vt:lpstr>Safeway (9th Cir. 2011) (pp. 294-95)  Characterization as a Facilitating Practice, Rather than Price Fixing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Facilitating Practices:   -- Information Exchanges   -- MFNs</dc:title>
  <dc:creator>steve salop</dc:creator>
  <cp:lastModifiedBy>Steve Salop</cp:lastModifiedBy>
  <cp:revision>130</cp:revision>
  <dcterms:created xsi:type="dcterms:W3CDTF">2020-04-15T21:17:47Z</dcterms:created>
  <dcterms:modified xsi:type="dcterms:W3CDTF">2023-04-30T17:54:15Z</dcterms:modified>
</cp:coreProperties>
</file>